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theme/themeOverride2.xml" ContentType="application/vnd.openxmlformats-officedocument.themeOverr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60" r:id="rId4"/>
  </p:sldMasterIdLst>
  <p:notesMasterIdLst>
    <p:notesMasterId r:id="rId17"/>
  </p:notesMasterIdLst>
  <p:sldIdLst>
    <p:sldId id="293" r:id="rId5"/>
    <p:sldId id="296" r:id="rId6"/>
    <p:sldId id="297" r:id="rId7"/>
    <p:sldId id="298" r:id="rId8"/>
    <p:sldId id="299" r:id="rId9"/>
    <p:sldId id="295" r:id="rId10"/>
    <p:sldId id="300" r:id="rId11"/>
    <p:sldId id="301" r:id="rId12"/>
    <p:sldId id="305" r:id="rId13"/>
    <p:sldId id="302" r:id="rId14"/>
    <p:sldId id="304" r:id="rId15"/>
    <p:sldId id="303"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8" autoAdjust="0"/>
  </p:normalViewPr>
  <p:slideViewPr>
    <p:cSldViewPr snapToGrid="0">
      <p:cViewPr>
        <p:scale>
          <a:sx n="75" d="100"/>
          <a:sy n="75" d="100"/>
        </p:scale>
        <p:origin x="974" y="29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diagrams/colors1.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2040601-54B5-47EA-B2A5-A98CF5CED9A4}" type="doc">
      <dgm:prSet loTypeId="urn:microsoft.com/office/officeart/2005/8/layout/process1" loCatId="process" qsTypeId="urn:microsoft.com/office/officeart/2005/8/quickstyle/simple1" qsCatId="simple" csTypeId="urn:microsoft.com/office/officeart/2005/8/colors/accent6_2" csCatId="accent6" phldr="1"/>
      <dgm:spPr/>
      <dgm:t>
        <a:bodyPr/>
        <a:lstStyle/>
        <a:p>
          <a:endParaRPr lang="en-US"/>
        </a:p>
      </dgm:t>
    </dgm:pt>
    <dgm:pt modelId="{5DD1AB25-42E3-4A06-A942-32C84BF5DDDB}">
      <dgm:prSet/>
      <dgm:spPr/>
      <dgm:t>
        <a:bodyPr/>
        <a:lstStyle/>
        <a:p>
          <a:r>
            <a:rPr lang="en-GB"/>
            <a:t>Whilst completing this project I have learned a number of new technologies, that have greatly enhanced my previous understanding of coding and how it can be implemented.</a:t>
          </a:r>
          <a:endParaRPr lang="en-US"/>
        </a:p>
      </dgm:t>
    </dgm:pt>
    <dgm:pt modelId="{6260F79D-38EC-4090-8250-E7F272997CBA}" type="parTrans" cxnId="{3F31603E-A591-429B-BB6E-F10540B17C5A}">
      <dgm:prSet/>
      <dgm:spPr/>
      <dgm:t>
        <a:bodyPr/>
        <a:lstStyle/>
        <a:p>
          <a:endParaRPr lang="en-US"/>
        </a:p>
      </dgm:t>
    </dgm:pt>
    <dgm:pt modelId="{E75232C9-5556-4A2C-9C46-561A02DC6575}" type="sibTrans" cxnId="{3F31603E-A591-429B-BB6E-F10540B17C5A}">
      <dgm:prSet/>
      <dgm:spPr/>
      <dgm:t>
        <a:bodyPr/>
        <a:lstStyle/>
        <a:p>
          <a:endParaRPr lang="en-US"/>
        </a:p>
      </dgm:t>
    </dgm:pt>
    <dgm:pt modelId="{12B8C7D9-3F72-4346-9B1F-1202861E626B}">
      <dgm:prSet/>
      <dgm:spPr/>
      <dgm:t>
        <a:bodyPr/>
        <a:lstStyle/>
        <a:p>
          <a:r>
            <a:rPr lang="en-GB"/>
            <a:t>There has been some stumbling boards which some I have managed to overcome and other need work on.</a:t>
          </a:r>
          <a:endParaRPr lang="en-US"/>
        </a:p>
      </dgm:t>
    </dgm:pt>
    <dgm:pt modelId="{0A4EC381-64F2-47F4-B714-D89CEF28F39D}" type="parTrans" cxnId="{7021D82A-ECF9-42FC-9A40-EFD234E39577}">
      <dgm:prSet/>
      <dgm:spPr/>
      <dgm:t>
        <a:bodyPr/>
        <a:lstStyle/>
        <a:p>
          <a:endParaRPr lang="en-US"/>
        </a:p>
      </dgm:t>
    </dgm:pt>
    <dgm:pt modelId="{3749F308-D15B-4129-B5D7-8DEC53EADAB4}" type="sibTrans" cxnId="{7021D82A-ECF9-42FC-9A40-EFD234E39577}">
      <dgm:prSet/>
      <dgm:spPr/>
      <dgm:t>
        <a:bodyPr/>
        <a:lstStyle/>
        <a:p>
          <a:endParaRPr lang="en-US"/>
        </a:p>
      </dgm:t>
    </dgm:pt>
    <dgm:pt modelId="{83A11DEC-71EB-46B5-BF8A-673187F79ECB}">
      <dgm:prSet/>
      <dgm:spPr/>
      <dgm:t>
        <a:bodyPr/>
        <a:lstStyle/>
        <a:p>
          <a:r>
            <a:rPr lang="en-GB" dirty="0"/>
            <a:t>The app is able to connect to the MySQL database and execute the statements as required but unfortunately, I was not able to get the unit testing to complete. In order to get over this hurdle I will be completing more unit testing tutorials using different scenarios to strengthen my knowledge in this area.</a:t>
          </a:r>
          <a:endParaRPr lang="en-US" dirty="0"/>
        </a:p>
      </dgm:t>
    </dgm:pt>
    <dgm:pt modelId="{6AB82840-2610-4B56-9772-7D0370057386}" type="parTrans" cxnId="{B23F78AF-047C-40B3-BC33-A403F85AB4E9}">
      <dgm:prSet/>
      <dgm:spPr/>
      <dgm:t>
        <a:bodyPr/>
        <a:lstStyle/>
        <a:p>
          <a:endParaRPr lang="en-US"/>
        </a:p>
      </dgm:t>
    </dgm:pt>
    <dgm:pt modelId="{A7F7FC96-F768-4D36-9F18-87F83AC75820}" type="sibTrans" cxnId="{B23F78AF-047C-40B3-BC33-A403F85AB4E9}">
      <dgm:prSet/>
      <dgm:spPr/>
      <dgm:t>
        <a:bodyPr/>
        <a:lstStyle/>
        <a:p>
          <a:endParaRPr lang="en-US"/>
        </a:p>
      </dgm:t>
    </dgm:pt>
    <dgm:pt modelId="{6F1A1721-B749-4B44-AF02-2A96972457E7}">
      <dgm:prSet/>
      <dgm:spPr/>
      <dgm:t>
        <a:bodyPr/>
        <a:lstStyle/>
        <a:p>
          <a:r>
            <a:rPr lang="en-GB" b="1"/>
            <a:t>Any Questions?</a:t>
          </a:r>
          <a:endParaRPr lang="en-US"/>
        </a:p>
      </dgm:t>
    </dgm:pt>
    <dgm:pt modelId="{6BEE0231-5F95-4067-92B3-A1FDB2D6BCED}" type="parTrans" cxnId="{6DC8B4B2-0F51-48F7-837D-645C5A48DDBD}">
      <dgm:prSet/>
      <dgm:spPr/>
      <dgm:t>
        <a:bodyPr/>
        <a:lstStyle/>
        <a:p>
          <a:endParaRPr lang="en-US"/>
        </a:p>
      </dgm:t>
    </dgm:pt>
    <dgm:pt modelId="{4AE8E6C1-5F1D-4589-8085-17A1B569C876}" type="sibTrans" cxnId="{6DC8B4B2-0F51-48F7-837D-645C5A48DDBD}">
      <dgm:prSet/>
      <dgm:spPr/>
      <dgm:t>
        <a:bodyPr/>
        <a:lstStyle/>
        <a:p>
          <a:endParaRPr lang="en-US"/>
        </a:p>
      </dgm:t>
    </dgm:pt>
    <dgm:pt modelId="{8FEA7D61-1682-45CF-9A03-5C135F296475}" type="pres">
      <dgm:prSet presAssocID="{02040601-54B5-47EA-B2A5-A98CF5CED9A4}" presName="Name0" presStyleCnt="0">
        <dgm:presLayoutVars>
          <dgm:dir/>
          <dgm:resizeHandles val="exact"/>
        </dgm:presLayoutVars>
      </dgm:prSet>
      <dgm:spPr/>
    </dgm:pt>
    <dgm:pt modelId="{71537578-5292-4834-A0C8-90FFB6F688B6}" type="pres">
      <dgm:prSet presAssocID="{5DD1AB25-42E3-4A06-A942-32C84BF5DDDB}" presName="node" presStyleLbl="node1" presStyleIdx="0" presStyleCnt="4">
        <dgm:presLayoutVars>
          <dgm:bulletEnabled val="1"/>
        </dgm:presLayoutVars>
      </dgm:prSet>
      <dgm:spPr/>
    </dgm:pt>
    <dgm:pt modelId="{C0BDDCB6-AAE8-4754-88B9-E5E57AB285F3}" type="pres">
      <dgm:prSet presAssocID="{E75232C9-5556-4A2C-9C46-561A02DC6575}" presName="sibTrans" presStyleLbl="sibTrans2D1" presStyleIdx="0" presStyleCnt="3"/>
      <dgm:spPr/>
    </dgm:pt>
    <dgm:pt modelId="{69C5EA95-60AC-496F-A16E-372FF9CDB50F}" type="pres">
      <dgm:prSet presAssocID="{E75232C9-5556-4A2C-9C46-561A02DC6575}" presName="connectorText" presStyleLbl="sibTrans2D1" presStyleIdx="0" presStyleCnt="3"/>
      <dgm:spPr/>
    </dgm:pt>
    <dgm:pt modelId="{24B16768-087B-4B0E-981D-93C3B59A87A5}" type="pres">
      <dgm:prSet presAssocID="{12B8C7D9-3F72-4346-9B1F-1202861E626B}" presName="node" presStyleLbl="node1" presStyleIdx="1" presStyleCnt="4">
        <dgm:presLayoutVars>
          <dgm:bulletEnabled val="1"/>
        </dgm:presLayoutVars>
      </dgm:prSet>
      <dgm:spPr/>
    </dgm:pt>
    <dgm:pt modelId="{F12F3768-8505-4776-8E2E-0920A7BDE7AB}" type="pres">
      <dgm:prSet presAssocID="{3749F308-D15B-4129-B5D7-8DEC53EADAB4}" presName="sibTrans" presStyleLbl="sibTrans2D1" presStyleIdx="1" presStyleCnt="3"/>
      <dgm:spPr/>
    </dgm:pt>
    <dgm:pt modelId="{B8E87656-9786-49BA-B0A4-F35A837F5190}" type="pres">
      <dgm:prSet presAssocID="{3749F308-D15B-4129-B5D7-8DEC53EADAB4}" presName="connectorText" presStyleLbl="sibTrans2D1" presStyleIdx="1" presStyleCnt="3"/>
      <dgm:spPr/>
    </dgm:pt>
    <dgm:pt modelId="{2BB50D42-8612-41A5-9500-EA61E018E3D6}" type="pres">
      <dgm:prSet presAssocID="{83A11DEC-71EB-46B5-BF8A-673187F79ECB}" presName="node" presStyleLbl="node1" presStyleIdx="2" presStyleCnt="4">
        <dgm:presLayoutVars>
          <dgm:bulletEnabled val="1"/>
        </dgm:presLayoutVars>
      </dgm:prSet>
      <dgm:spPr/>
    </dgm:pt>
    <dgm:pt modelId="{0CDFA5F3-97CD-4118-8965-DE8EBDB8084C}" type="pres">
      <dgm:prSet presAssocID="{A7F7FC96-F768-4D36-9F18-87F83AC75820}" presName="sibTrans" presStyleLbl="sibTrans2D1" presStyleIdx="2" presStyleCnt="3"/>
      <dgm:spPr/>
    </dgm:pt>
    <dgm:pt modelId="{B57B8C1C-2905-4871-B550-884531B9BEA4}" type="pres">
      <dgm:prSet presAssocID="{A7F7FC96-F768-4D36-9F18-87F83AC75820}" presName="connectorText" presStyleLbl="sibTrans2D1" presStyleIdx="2" presStyleCnt="3"/>
      <dgm:spPr/>
    </dgm:pt>
    <dgm:pt modelId="{1E57B866-50C4-4ED1-8C58-F24AD6153915}" type="pres">
      <dgm:prSet presAssocID="{6F1A1721-B749-4B44-AF02-2A96972457E7}" presName="node" presStyleLbl="node1" presStyleIdx="3" presStyleCnt="4">
        <dgm:presLayoutVars>
          <dgm:bulletEnabled val="1"/>
        </dgm:presLayoutVars>
      </dgm:prSet>
      <dgm:spPr/>
    </dgm:pt>
  </dgm:ptLst>
  <dgm:cxnLst>
    <dgm:cxn modelId="{EC3CEF21-4526-47C7-B643-7BADBAF2E51D}" type="presOf" srcId="{A7F7FC96-F768-4D36-9F18-87F83AC75820}" destId="{B57B8C1C-2905-4871-B550-884531B9BEA4}" srcOrd="1" destOrd="0" presId="urn:microsoft.com/office/officeart/2005/8/layout/process1"/>
    <dgm:cxn modelId="{7021D82A-ECF9-42FC-9A40-EFD234E39577}" srcId="{02040601-54B5-47EA-B2A5-A98CF5CED9A4}" destId="{12B8C7D9-3F72-4346-9B1F-1202861E626B}" srcOrd="1" destOrd="0" parTransId="{0A4EC381-64F2-47F4-B714-D89CEF28F39D}" sibTransId="{3749F308-D15B-4129-B5D7-8DEC53EADAB4}"/>
    <dgm:cxn modelId="{8052FC2E-C25B-4C3D-89DE-43A5277FD8EC}" type="presOf" srcId="{E75232C9-5556-4A2C-9C46-561A02DC6575}" destId="{69C5EA95-60AC-496F-A16E-372FF9CDB50F}" srcOrd="1" destOrd="0" presId="urn:microsoft.com/office/officeart/2005/8/layout/process1"/>
    <dgm:cxn modelId="{3F31603E-A591-429B-BB6E-F10540B17C5A}" srcId="{02040601-54B5-47EA-B2A5-A98CF5CED9A4}" destId="{5DD1AB25-42E3-4A06-A942-32C84BF5DDDB}" srcOrd="0" destOrd="0" parTransId="{6260F79D-38EC-4090-8250-E7F272997CBA}" sibTransId="{E75232C9-5556-4A2C-9C46-561A02DC6575}"/>
    <dgm:cxn modelId="{9554816A-0425-4AEF-B67F-7FA8F1997ABC}" type="presOf" srcId="{3749F308-D15B-4129-B5D7-8DEC53EADAB4}" destId="{B8E87656-9786-49BA-B0A4-F35A837F5190}" srcOrd="1" destOrd="0" presId="urn:microsoft.com/office/officeart/2005/8/layout/process1"/>
    <dgm:cxn modelId="{47AB394D-587E-4231-B901-CF08263F288E}" type="presOf" srcId="{12B8C7D9-3F72-4346-9B1F-1202861E626B}" destId="{24B16768-087B-4B0E-981D-93C3B59A87A5}" srcOrd="0" destOrd="0" presId="urn:microsoft.com/office/officeart/2005/8/layout/process1"/>
    <dgm:cxn modelId="{CC288773-4828-40DF-A79B-460D624812FE}" type="presOf" srcId="{E75232C9-5556-4A2C-9C46-561A02DC6575}" destId="{C0BDDCB6-AAE8-4754-88B9-E5E57AB285F3}" srcOrd="0" destOrd="0" presId="urn:microsoft.com/office/officeart/2005/8/layout/process1"/>
    <dgm:cxn modelId="{FBD5F785-4076-41CC-AB1D-BD6E0A951A5F}" type="presOf" srcId="{02040601-54B5-47EA-B2A5-A98CF5CED9A4}" destId="{8FEA7D61-1682-45CF-9A03-5C135F296475}" srcOrd="0" destOrd="0" presId="urn:microsoft.com/office/officeart/2005/8/layout/process1"/>
    <dgm:cxn modelId="{3747328B-F5CD-4925-9F6B-6A347F54D8AD}" type="presOf" srcId="{5DD1AB25-42E3-4A06-A942-32C84BF5DDDB}" destId="{71537578-5292-4834-A0C8-90FFB6F688B6}" srcOrd="0" destOrd="0" presId="urn:microsoft.com/office/officeart/2005/8/layout/process1"/>
    <dgm:cxn modelId="{1E255B96-0719-4931-8A09-10C89F6E25F7}" type="presOf" srcId="{3749F308-D15B-4129-B5D7-8DEC53EADAB4}" destId="{F12F3768-8505-4776-8E2E-0920A7BDE7AB}" srcOrd="0" destOrd="0" presId="urn:microsoft.com/office/officeart/2005/8/layout/process1"/>
    <dgm:cxn modelId="{D69BE596-20FB-48D3-B814-9592B41E353D}" type="presOf" srcId="{83A11DEC-71EB-46B5-BF8A-673187F79ECB}" destId="{2BB50D42-8612-41A5-9500-EA61E018E3D6}" srcOrd="0" destOrd="0" presId="urn:microsoft.com/office/officeart/2005/8/layout/process1"/>
    <dgm:cxn modelId="{B23F78AF-047C-40B3-BC33-A403F85AB4E9}" srcId="{02040601-54B5-47EA-B2A5-A98CF5CED9A4}" destId="{83A11DEC-71EB-46B5-BF8A-673187F79ECB}" srcOrd="2" destOrd="0" parTransId="{6AB82840-2610-4B56-9772-7D0370057386}" sibTransId="{A7F7FC96-F768-4D36-9F18-87F83AC75820}"/>
    <dgm:cxn modelId="{6DC8B4B2-0F51-48F7-837D-645C5A48DDBD}" srcId="{02040601-54B5-47EA-B2A5-A98CF5CED9A4}" destId="{6F1A1721-B749-4B44-AF02-2A96972457E7}" srcOrd="3" destOrd="0" parTransId="{6BEE0231-5F95-4067-92B3-A1FDB2D6BCED}" sibTransId="{4AE8E6C1-5F1D-4589-8085-17A1B569C876}"/>
    <dgm:cxn modelId="{4B0349B6-618C-43EF-A091-82029EBDA774}" type="presOf" srcId="{6F1A1721-B749-4B44-AF02-2A96972457E7}" destId="{1E57B866-50C4-4ED1-8C58-F24AD6153915}" srcOrd="0" destOrd="0" presId="urn:microsoft.com/office/officeart/2005/8/layout/process1"/>
    <dgm:cxn modelId="{4FD6F3E9-5AED-4F6C-AB03-0DE326A96683}" type="presOf" srcId="{A7F7FC96-F768-4D36-9F18-87F83AC75820}" destId="{0CDFA5F3-97CD-4118-8965-DE8EBDB8084C}" srcOrd="0" destOrd="0" presId="urn:microsoft.com/office/officeart/2005/8/layout/process1"/>
    <dgm:cxn modelId="{811DD3F2-472A-4AA3-9638-208315118435}" type="presParOf" srcId="{8FEA7D61-1682-45CF-9A03-5C135F296475}" destId="{71537578-5292-4834-A0C8-90FFB6F688B6}" srcOrd="0" destOrd="0" presId="urn:microsoft.com/office/officeart/2005/8/layout/process1"/>
    <dgm:cxn modelId="{4A41653D-8140-4CC0-981E-D56C3688AB7F}" type="presParOf" srcId="{8FEA7D61-1682-45CF-9A03-5C135F296475}" destId="{C0BDDCB6-AAE8-4754-88B9-E5E57AB285F3}" srcOrd="1" destOrd="0" presId="urn:microsoft.com/office/officeart/2005/8/layout/process1"/>
    <dgm:cxn modelId="{8720ACAC-8665-4247-916F-3783B9BD0245}" type="presParOf" srcId="{C0BDDCB6-AAE8-4754-88B9-E5E57AB285F3}" destId="{69C5EA95-60AC-496F-A16E-372FF9CDB50F}" srcOrd="0" destOrd="0" presId="urn:microsoft.com/office/officeart/2005/8/layout/process1"/>
    <dgm:cxn modelId="{072AF8DD-D76D-42BF-9E73-F62EB1A00B8E}" type="presParOf" srcId="{8FEA7D61-1682-45CF-9A03-5C135F296475}" destId="{24B16768-087B-4B0E-981D-93C3B59A87A5}" srcOrd="2" destOrd="0" presId="urn:microsoft.com/office/officeart/2005/8/layout/process1"/>
    <dgm:cxn modelId="{8A68D61D-BD0C-44C7-BC15-79A106B3C393}" type="presParOf" srcId="{8FEA7D61-1682-45CF-9A03-5C135F296475}" destId="{F12F3768-8505-4776-8E2E-0920A7BDE7AB}" srcOrd="3" destOrd="0" presId="urn:microsoft.com/office/officeart/2005/8/layout/process1"/>
    <dgm:cxn modelId="{5FD788D8-8CC8-4EB1-B4DC-749D82E08E54}" type="presParOf" srcId="{F12F3768-8505-4776-8E2E-0920A7BDE7AB}" destId="{B8E87656-9786-49BA-B0A4-F35A837F5190}" srcOrd="0" destOrd="0" presId="urn:microsoft.com/office/officeart/2005/8/layout/process1"/>
    <dgm:cxn modelId="{2E5BAC64-6915-4ADD-A32D-E9F3F73227E1}" type="presParOf" srcId="{8FEA7D61-1682-45CF-9A03-5C135F296475}" destId="{2BB50D42-8612-41A5-9500-EA61E018E3D6}" srcOrd="4" destOrd="0" presId="urn:microsoft.com/office/officeart/2005/8/layout/process1"/>
    <dgm:cxn modelId="{37D135FC-61B0-4217-91ED-E92BFBA8663B}" type="presParOf" srcId="{8FEA7D61-1682-45CF-9A03-5C135F296475}" destId="{0CDFA5F3-97CD-4118-8965-DE8EBDB8084C}" srcOrd="5" destOrd="0" presId="urn:microsoft.com/office/officeart/2005/8/layout/process1"/>
    <dgm:cxn modelId="{5D9E17DF-1E53-48B9-BAEA-766A3C8BF6CF}" type="presParOf" srcId="{0CDFA5F3-97CD-4118-8965-DE8EBDB8084C}" destId="{B57B8C1C-2905-4871-B550-884531B9BEA4}" srcOrd="0" destOrd="0" presId="urn:microsoft.com/office/officeart/2005/8/layout/process1"/>
    <dgm:cxn modelId="{D180E41A-180D-4270-B84F-11F82D5160B5}" type="presParOf" srcId="{8FEA7D61-1682-45CF-9A03-5C135F296475}" destId="{1E57B866-50C4-4ED1-8C58-F24AD6153915}" srcOrd="6"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537578-5292-4834-A0C8-90FFB6F688B6}">
      <dsp:nvSpPr>
        <dsp:cNvPr id="0" name=""/>
        <dsp:cNvSpPr/>
      </dsp:nvSpPr>
      <dsp:spPr>
        <a:xfrm>
          <a:off x="4073" y="216346"/>
          <a:ext cx="1780935" cy="2475744"/>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GB" sz="1100" kern="1200"/>
            <a:t>Whilst completing this project I have learned a number of new technologies, that have greatly enhanced my previous understanding of coding and how it can be implemented.</a:t>
          </a:r>
          <a:endParaRPr lang="en-US" sz="1100" kern="1200"/>
        </a:p>
      </dsp:txBody>
      <dsp:txXfrm>
        <a:off x="56235" y="268508"/>
        <a:ext cx="1676611" cy="2371420"/>
      </dsp:txXfrm>
    </dsp:sp>
    <dsp:sp modelId="{C0BDDCB6-AAE8-4754-88B9-E5E57AB285F3}">
      <dsp:nvSpPr>
        <dsp:cNvPr id="0" name=""/>
        <dsp:cNvSpPr/>
      </dsp:nvSpPr>
      <dsp:spPr>
        <a:xfrm>
          <a:off x="1963102" y="1233382"/>
          <a:ext cx="377558" cy="441672"/>
        </a:xfrm>
        <a:prstGeom prst="rightArrow">
          <a:avLst>
            <a:gd name="adj1" fmla="val 60000"/>
            <a:gd name="adj2" fmla="val 50000"/>
          </a:avLst>
        </a:prstGeom>
        <a:solidFill>
          <a:schemeClr val="accent6">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a:off x="1963102" y="1321716"/>
        <a:ext cx="264291" cy="265004"/>
      </dsp:txXfrm>
    </dsp:sp>
    <dsp:sp modelId="{24B16768-087B-4B0E-981D-93C3B59A87A5}">
      <dsp:nvSpPr>
        <dsp:cNvPr id="0" name=""/>
        <dsp:cNvSpPr/>
      </dsp:nvSpPr>
      <dsp:spPr>
        <a:xfrm>
          <a:off x="2497383" y="216346"/>
          <a:ext cx="1780935" cy="2475744"/>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GB" sz="1100" kern="1200"/>
            <a:t>There has been some stumbling boards which some I have managed to overcome and other need work on.</a:t>
          </a:r>
          <a:endParaRPr lang="en-US" sz="1100" kern="1200"/>
        </a:p>
      </dsp:txBody>
      <dsp:txXfrm>
        <a:off x="2549545" y="268508"/>
        <a:ext cx="1676611" cy="2371420"/>
      </dsp:txXfrm>
    </dsp:sp>
    <dsp:sp modelId="{F12F3768-8505-4776-8E2E-0920A7BDE7AB}">
      <dsp:nvSpPr>
        <dsp:cNvPr id="0" name=""/>
        <dsp:cNvSpPr/>
      </dsp:nvSpPr>
      <dsp:spPr>
        <a:xfrm>
          <a:off x="4456412" y="1233382"/>
          <a:ext cx="377558" cy="441672"/>
        </a:xfrm>
        <a:prstGeom prst="rightArrow">
          <a:avLst>
            <a:gd name="adj1" fmla="val 60000"/>
            <a:gd name="adj2" fmla="val 50000"/>
          </a:avLst>
        </a:prstGeom>
        <a:solidFill>
          <a:schemeClr val="accent6">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a:off x="4456412" y="1321716"/>
        <a:ext cx="264291" cy="265004"/>
      </dsp:txXfrm>
    </dsp:sp>
    <dsp:sp modelId="{2BB50D42-8612-41A5-9500-EA61E018E3D6}">
      <dsp:nvSpPr>
        <dsp:cNvPr id="0" name=""/>
        <dsp:cNvSpPr/>
      </dsp:nvSpPr>
      <dsp:spPr>
        <a:xfrm>
          <a:off x="4990693" y="216346"/>
          <a:ext cx="1780935" cy="2475744"/>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GB" sz="1100" kern="1200" dirty="0"/>
            <a:t>The app is able to connect to the MySQL database and execute the statements as required but unfortunately, I was not able to get the unit testing to complete. In order to get over this hurdle I will be completing more unit testing tutorials using different scenarios to strengthen my knowledge in this area.</a:t>
          </a:r>
          <a:endParaRPr lang="en-US" sz="1100" kern="1200" dirty="0"/>
        </a:p>
      </dsp:txBody>
      <dsp:txXfrm>
        <a:off x="5042855" y="268508"/>
        <a:ext cx="1676611" cy="2371420"/>
      </dsp:txXfrm>
    </dsp:sp>
    <dsp:sp modelId="{0CDFA5F3-97CD-4118-8965-DE8EBDB8084C}">
      <dsp:nvSpPr>
        <dsp:cNvPr id="0" name=""/>
        <dsp:cNvSpPr/>
      </dsp:nvSpPr>
      <dsp:spPr>
        <a:xfrm>
          <a:off x="6949722" y="1233382"/>
          <a:ext cx="377558" cy="441672"/>
        </a:xfrm>
        <a:prstGeom prst="rightArrow">
          <a:avLst>
            <a:gd name="adj1" fmla="val 60000"/>
            <a:gd name="adj2" fmla="val 50000"/>
          </a:avLst>
        </a:prstGeom>
        <a:solidFill>
          <a:schemeClr val="accent6">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a:off x="6949722" y="1321716"/>
        <a:ext cx="264291" cy="265004"/>
      </dsp:txXfrm>
    </dsp:sp>
    <dsp:sp modelId="{1E57B866-50C4-4ED1-8C58-F24AD6153915}">
      <dsp:nvSpPr>
        <dsp:cNvPr id="0" name=""/>
        <dsp:cNvSpPr/>
      </dsp:nvSpPr>
      <dsp:spPr>
        <a:xfrm>
          <a:off x="7484003" y="216346"/>
          <a:ext cx="1780935" cy="2475744"/>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GB" sz="1100" b="1" kern="1200"/>
            <a:t>Any Questions?</a:t>
          </a:r>
          <a:endParaRPr lang="en-US" sz="1100" kern="1200"/>
        </a:p>
      </dsp:txBody>
      <dsp:txXfrm>
        <a:off x="7536165" y="268508"/>
        <a:ext cx="1676611" cy="2371420"/>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63BA68F-B575-4BF7-A1C9-D1DB8815814A}" type="datetimeFigureOut">
              <a:rPr lang="en-GB" smtClean="0"/>
              <a:t>22/05/2020</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081EC08-AE37-4F56-BD12-BEF3A7AEB951}" type="slidenum">
              <a:rPr lang="en-GB" smtClean="0"/>
              <a:t>‹#›</a:t>
            </a:fld>
            <a:endParaRPr lang="en-GB"/>
          </a:p>
        </p:txBody>
      </p:sp>
    </p:spTree>
    <p:extLst>
      <p:ext uri="{BB962C8B-B14F-4D97-AF65-F5344CB8AC3E}">
        <p14:creationId xmlns:p14="http://schemas.microsoft.com/office/powerpoint/2010/main" val="36985594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D081EC08-AE37-4F56-BD12-BEF3A7AEB951}" type="slidenum">
              <a:rPr lang="en-GB" smtClean="0"/>
              <a:t>4</a:t>
            </a:fld>
            <a:endParaRPr lang="en-GB"/>
          </a:p>
        </p:txBody>
      </p:sp>
    </p:spTree>
    <p:extLst>
      <p:ext uri="{BB962C8B-B14F-4D97-AF65-F5344CB8AC3E}">
        <p14:creationId xmlns:p14="http://schemas.microsoft.com/office/powerpoint/2010/main" val="24445323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4DB13E-F722-4ED6-BB00-556651E95281}"/>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0" name="Rectangle 9"/>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7" name="Group 6">
            <a:extLst>
              <a:ext uri="{FF2B5EF4-FFF2-40B4-BE49-F238E27FC236}">
                <a16:creationId xmlns:a16="http://schemas.microsoft.com/office/drawing/2014/main" id="{E26428D7-C6F3-473D-A360-A3F5C3E8728C}"/>
              </a:ext>
            </a:extLst>
          </p:cNvPr>
          <p:cNvGrpSpPr/>
          <p:nvPr/>
        </p:nvGrpSpPr>
        <p:grpSpPr>
          <a:xfrm>
            <a:off x="5250180" y="1267730"/>
            <a:ext cx="1691640" cy="615934"/>
            <a:chOff x="5250180" y="1267730"/>
            <a:chExt cx="1691640" cy="615934"/>
          </a:xfrm>
        </p:grpSpPr>
        <p:cxnSp>
          <p:nvCxnSpPr>
            <p:cNvPr id="17" name="Straight Connector 16"/>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629103" y="2244830"/>
            <a:ext cx="8933796" cy="2437232"/>
          </a:xfrm>
        </p:spPr>
        <p:txBody>
          <a:bodyPr tIns="45720" bIns="45720" anchor="ctr">
            <a:normAutofit/>
          </a:bodyPr>
          <a:lstStyle>
            <a:lvl1pPr algn="ctr">
              <a:lnSpc>
                <a:spcPct val="83000"/>
              </a:lnSpc>
              <a:defRPr lang="en-US" sz="6800" b="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Subtitle 2"/>
          <p:cNvSpPr>
            <a:spLocks noGrp="1"/>
          </p:cNvSpPr>
          <p:nvPr>
            <p:ph type="subTitle" idx="1"/>
          </p:nvPr>
        </p:nvSpPr>
        <p:spPr>
          <a:xfrm>
            <a:off x="1629101" y="4682062"/>
            <a:ext cx="8936846" cy="457201"/>
          </a:xfrm>
        </p:spPr>
        <p:txBody>
          <a:bodyPr>
            <a:normAutofit/>
          </a:bodyPr>
          <a:lstStyle>
            <a:lvl1pPr marL="0" indent="0" algn="ctr">
              <a:spcBef>
                <a:spcPts val="0"/>
              </a:spcBef>
              <a:buNone/>
              <a:defRPr sz="1800" spc="80" baseline="0">
                <a:solidFill>
                  <a:schemeClr val="tx1">
                    <a:lumMod val="95000"/>
                    <a:lumOff val="5000"/>
                  </a:schemeClr>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0" name="Date Placeholder 19"/>
          <p:cNvSpPr>
            <a:spLocks noGrp="1"/>
          </p:cNvSpPr>
          <p:nvPr>
            <p:ph type="dt" sz="half" idx="10"/>
          </p:nvPr>
        </p:nvSpPr>
        <p:spPr>
          <a:xfrm>
            <a:off x="5318760" y="1341256"/>
            <a:ext cx="1554480" cy="485546"/>
          </a:xfrm>
        </p:spPr>
        <p:txBody>
          <a:bodyPr/>
          <a:lstStyle>
            <a:lvl1pPr algn="ctr">
              <a:defRPr sz="1300" spc="0" baseline="0">
                <a:solidFill>
                  <a:srgbClr val="FFFFFF"/>
                </a:solidFill>
                <a:latin typeface="+mn-lt"/>
              </a:defRPr>
            </a:lvl1pPr>
          </a:lstStyle>
          <a:p>
            <a:fld id="{EA0C0817-A112-4847-8014-A94B7D2A4EA3}" type="datetime1">
              <a:rPr lang="en-US" smtClean="0"/>
              <a:t>5/22/2020</a:t>
            </a:fld>
            <a:endParaRPr lang="en-US" dirty="0"/>
          </a:p>
        </p:txBody>
      </p:sp>
      <p:sp>
        <p:nvSpPr>
          <p:cNvPr id="21" name="Footer Placeholder 20"/>
          <p:cNvSpPr>
            <a:spLocks noGrp="1"/>
          </p:cNvSpPr>
          <p:nvPr>
            <p:ph type="ftr" sz="quarter" idx="11"/>
          </p:nvPr>
        </p:nvSpPr>
        <p:spPr>
          <a:xfrm>
            <a:off x="1629100" y="5177408"/>
            <a:ext cx="5730295" cy="228600"/>
          </a:xfrm>
        </p:spPr>
        <p:txBody>
          <a:bodyPr/>
          <a:lstStyle>
            <a:lvl1pPr algn="l">
              <a:defRPr>
                <a:solidFill>
                  <a:schemeClr val="tx1">
                    <a:lumMod val="85000"/>
                    <a:lumOff val="15000"/>
                  </a:schemeClr>
                </a:solidFill>
              </a:defRPr>
            </a:lvl1pPr>
          </a:lstStyle>
          <a:p>
            <a:endParaRPr lang="en-US" dirty="0"/>
          </a:p>
        </p:txBody>
      </p:sp>
      <p:sp>
        <p:nvSpPr>
          <p:cNvPr id="22" name="Slide Number Placeholder 21"/>
          <p:cNvSpPr>
            <a:spLocks noGrp="1"/>
          </p:cNvSpPr>
          <p:nvPr>
            <p:ph type="sldNum" sz="quarter" idx="12"/>
          </p:nvPr>
        </p:nvSpPr>
        <p:spPr>
          <a:xfrm>
            <a:off x="8606920" y="5177408"/>
            <a:ext cx="1955980"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24713444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34F40B7-36AB-4376-BE14-EF7004D79BB9}" type="datetime1">
              <a:rPr lang="en-US" smtClean="0"/>
              <a:t>5/22/2020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2030085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1600" y="762000"/>
            <a:ext cx="2362200" cy="5257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762000"/>
            <a:ext cx="8077200" cy="5257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F87CAB8-DCAE-46A5-AADA-B3FAD11A54E0}" type="datetime1">
              <a:rPr lang="en-US" smtClean="0"/>
              <a:t>5/22/2020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8999999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32B432-ACDA-4023-A761-2BAB76577B62}" type="datetime1">
              <a:rPr lang="en-US" smtClean="0"/>
              <a:t>5/22/2020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2804002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A4A1889-E37C-4EC3-9E41-9DAD221CF389}"/>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23" name="Rectangle 22"/>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29156" y="2275165"/>
            <a:ext cx="8933688" cy="2406895"/>
          </a:xfrm>
        </p:spPr>
        <p:txBody>
          <a:bodyPr anchor="ctr">
            <a:normAutofit/>
          </a:bodyPr>
          <a:lstStyle>
            <a:lvl1pPr algn="ctr">
              <a:lnSpc>
                <a:spcPct val="83000"/>
              </a:lnSpc>
              <a:defRPr lang="en-US" sz="680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grpSp>
        <p:nvGrpSpPr>
          <p:cNvPr id="16" name="Group 15">
            <a:extLst>
              <a:ext uri="{FF2B5EF4-FFF2-40B4-BE49-F238E27FC236}">
                <a16:creationId xmlns:a16="http://schemas.microsoft.com/office/drawing/2014/main" id="{1683EB04-C23E-490C-A1A6-030CF79D23C8}"/>
              </a:ext>
            </a:extLst>
          </p:cNvPr>
          <p:cNvGrpSpPr/>
          <p:nvPr/>
        </p:nvGrpSpPr>
        <p:grpSpPr>
          <a:xfrm>
            <a:off x="5250180" y="1267730"/>
            <a:ext cx="1691640" cy="615934"/>
            <a:chOff x="5250180" y="1267730"/>
            <a:chExt cx="1691640" cy="615934"/>
          </a:xfrm>
        </p:grpSpPr>
        <p:cxnSp>
          <p:nvCxnSpPr>
            <p:cNvPr id="17" name="Straight Connector 16">
              <a:extLst>
                <a:ext uri="{FF2B5EF4-FFF2-40B4-BE49-F238E27FC236}">
                  <a16:creationId xmlns:a16="http://schemas.microsoft.com/office/drawing/2014/main" id="{F8A84C03-E1CA-4A4E-81D6-9BB0C335B7A0}"/>
                </a:ext>
              </a:extLst>
            </p:cNvPr>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A26FB5A-D5D1-4DAB-AC43-7F51A7F2D197}"/>
                </a:ext>
              </a:extLst>
            </p:cNvPr>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9303F14-E560-4C02-94F4-B4695FE26813}"/>
                </a:ext>
              </a:extLst>
            </p:cNvPr>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3" name="Text Placeholder 2"/>
          <p:cNvSpPr>
            <a:spLocks noGrp="1"/>
          </p:cNvSpPr>
          <p:nvPr>
            <p:ph type="body" idx="1"/>
          </p:nvPr>
        </p:nvSpPr>
        <p:spPr>
          <a:xfrm>
            <a:off x="1629156" y="4682062"/>
            <a:ext cx="8939784" cy="457200"/>
          </a:xfrm>
        </p:spPr>
        <p:txBody>
          <a:bodyPr anchor="t">
            <a:normAutofit/>
          </a:bodyPr>
          <a:lstStyle>
            <a:lvl1pPr marL="0" indent="0" algn="ctr">
              <a:buNone/>
              <a:tabLst>
                <a:tab pos="2633663" algn="l"/>
              </a:tabLst>
              <a:defRPr sz="1800">
                <a:solidFill>
                  <a:schemeClr val="tx1">
                    <a:lumMod val="95000"/>
                    <a:lumOff val="5000"/>
                  </a:schemeClr>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318760" y="1344502"/>
            <a:ext cx="1554480" cy="498781"/>
          </a:xfrm>
        </p:spPr>
        <p:txBody>
          <a:bodyPr/>
          <a:lstStyle>
            <a:lvl1pPr algn="ctr">
              <a:defRPr lang="en-US" sz="1300" kern="1200" spc="0" baseline="0">
                <a:solidFill>
                  <a:srgbClr val="FFFFFF"/>
                </a:solidFill>
                <a:latin typeface="+mn-lt"/>
                <a:ea typeface="+mn-ea"/>
                <a:cs typeface="+mn-cs"/>
              </a:defRPr>
            </a:lvl1pPr>
          </a:lstStyle>
          <a:p>
            <a:fld id="{D9C646AA-F36E-4540-911D-FFFC0A0EF24A}" type="datetime1">
              <a:rPr lang="en-US" smtClean="0"/>
              <a:t>5/22/2020</a:t>
            </a:fld>
            <a:endParaRPr lang="en-US" dirty="0"/>
          </a:p>
        </p:txBody>
      </p:sp>
      <p:sp>
        <p:nvSpPr>
          <p:cNvPr id="5" name="Footer Placeholder 4"/>
          <p:cNvSpPr>
            <a:spLocks noGrp="1"/>
          </p:cNvSpPr>
          <p:nvPr>
            <p:ph type="ftr" sz="quarter" idx="11"/>
          </p:nvPr>
        </p:nvSpPr>
        <p:spPr>
          <a:xfrm>
            <a:off x="1629157" y="5177408"/>
            <a:ext cx="5660134" cy="228600"/>
          </a:xfrm>
        </p:spPr>
        <p:txBody>
          <a:bodyPr/>
          <a:lstStyle>
            <a:lvl1pPr algn="l">
              <a:defRPr>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12"/>
          </p:nvPr>
        </p:nvSpPr>
        <p:spPr>
          <a:xfrm>
            <a:off x="8604504" y="5177408"/>
            <a:ext cx="1958339"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31579602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680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6176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9186D26-FA5F-4637-B602-B7C2DC34CFD4}" type="datetime1">
              <a:rPr lang="en-US" smtClean="0"/>
              <a:t>5/22/2020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8199875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9848" y="2074334"/>
            <a:ext cx="4663440" cy="640080"/>
          </a:xfrm>
        </p:spPr>
        <p:txBody>
          <a:bodyPr anchor="ctr">
            <a:normAutofit/>
          </a:bodyPr>
          <a:lstStyle>
            <a:lvl1pPr marL="0" indent="0" algn="l">
              <a:spcBef>
                <a:spcPts val="0"/>
              </a:spcBef>
              <a:buNone/>
              <a:defRPr sz="1900" b="1" i="0">
                <a:solidFill>
                  <a:schemeClr val="tx1"/>
                </a:solidFill>
                <a:latin typeface="+mn-lt"/>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92472"/>
            <a:ext cx="4663440" cy="3163825"/>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58712" y="2074334"/>
            <a:ext cx="4663440" cy="640080"/>
          </a:xfrm>
        </p:spPr>
        <p:txBody>
          <a:bodyPr anchor="ctr">
            <a:normAutofit/>
          </a:bodyPr>
          <a:lstStyle>
            <a:lvl1pPr marL="0" indent="0" algn="l">
              <a:spcBef>
                <a:spcPts val="0"/>
              </a:spcBef>
              <a:buNone/>
              <a:defRPr sz="1900" b="1">
                <a:solidFill>
                  <a:schemeClr val="tx1"/>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58712" y="2792471"/>
            <a:ext cx="4663440" cy="3164509"/>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A7F15D8-96D1-4781-BC50-CA8A088B2FE4}" type="datetime1">
              <a:rPr lang="en-US" smtClean="0"/>
              <a:t>5/22/2020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5376868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9A96C99-B8F8-4528-BD05-0E16E943DC09}" type="datetime1">
              <a:rPr lang="en-US" smtClean="0"/>
              <a:t>5/22/2020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0719674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636942-C211-4B28-8DBD-C953E00AF71B}" type="datetime1">
              <a:rPr lang="en-US" smtClean="0"/>
              <a:t>5/22/2020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40978246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5E1BBF9-8BEF-4353-BA68-30AAF9EBD8D8}"/>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5B941C21-2A5D-4912-AB06-1BB0C0EB6AE1}"/>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58200" y="607392"/>
            <a:ext cx="3161963" cy="1645920"/>
          </a:xfrm>
        </p:spPr>
        <p:txBody>
          <a:bodyPr anchor="b">
            <a:normAutofit/>
          </a:bodyPr>
          <a:lstStyle>
            <a:lvl1pPr algn="l" defTabSz="914400" rtl="0" eaLnBrk="1" latinLnBrk="0" hangingPunct="1">
              <a:lnSpc>
                <a:spcPct val="100000"/>
              </a:lnSpc>
              <a:spcBef>
                <a:spcPct val="0"/>
              </a:spcBef>
              <a:buNone/>
              <a:defRPr lang="en-US" sz="3200" b="0" kern="1200" cap="none" spc="0" baseline="0" dirty="0">
                <a:solidFill>
                  <a:schemeClr val="tx1"/>
                </a:solidFill>
                <a:effectLst/>
                <a:latin typeface="+mj-lt"/>
                <a:ea typeface="+mn-ea"/>
                <a:cs typeface="+mn-cs"/>
              </a:defRPr>
            </a:lvl1pPr>
          </a:lstStyle>
          <a:p>
            <a:r>
              <a:rPr lang="en-US"/>
              <a:t>Click to edit Master title style</a:t>
            </a:r>
            <a:endParaRPr lang="en-US" dirty="0"/>
          </a:p>
        </p:txBody>
      </p:sp>
      <p:sp>
        <p:nvSpPr>
          <p:cNvPr id="3" name="Content Placeholder 2"/>
          <p:cNvSpPr>
            <a:spLocks noGrp="1"/>
          </p:cNvSpPr>
          <p:nvPr>
            <p:ph idx="1"/>
          </p:nvPr>
        </p:nvSpPr>
        <p:spPr>
          <a:xfrm>
            <a:off x="685800" y="609600"/>
            <a:ext cx="6858000" cy="5334000"/>
          </a:xfrm>
        </p:spPr>
        <p:txBody>
          <a:bodyPr/>
          <a:lstStyle>
            <a:lvl1pPr>
              <a:defRPr sz="19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58200" y="2336800"/>
            <a:ext cx="3161963" cy="3606800"/>
          </a:xfrm>
        </p:spPr>
        <p:txBody>
          <a:bodyPr>
            <a:normAutofit/>
          </a:bodyPr>
          <a:lstStyle>
            <a:lvl1pPr marL="0" indent="0">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a:xfrm>
            <a:off x="5588000" y="6035040"/>
            <a:ext cx="1955800" cy="365760"/>
          </a:xfrm>
        </p:spPr>
        <p:txBody>
          <a:bodyPr/>
          <a:lstStyle>
            <a:lvl1pPr>
              <a:defRPr>
                <a:solidFill>
                  <a:schemeClr val="tx1">
                    <a:lumMod val="85000"/>
                    <a:lumOff val="15000"/>
                  </a:schemeClr>
                </a:solidFill>
              </a:defRPr>
            </a:lvl1pPr>
          </a:lstStyle>
          <a:p>
            <a:fld id="{7E8D12A6-918A-48BD-8CB9-CA713993B0EA}" type="datetime1">
              <a:rPr lang="en-US" smtClean="0"/>
              <a:t>5/22/2020</a:t>
            </a:fld>
            <a:endParaRPr lang="en-US" dirty="0"/>
          </a:p>
        </p:txBody>
      </p:sp>
      <p:sp>
        <p:nvSpPr>
          <p:cNvPr id="9" name="Footer Placeholder 8"/>
          <p:cNvSpPr>
            <a:spLocks noGrp="1"/>
          </p:cNvSpPr>
          <p:nvPr>
            <p:ph type="ftr" sz="quarter" idx="11"/>
          </p:nvPr>
        </p:nvSpPr>
        <p:spPr>
          <a:xfrm>
            <a:off x="685801" y="6035040"/>
            <a:ext cx="4584700" cy="365760"/>
          </a:xfrm>
        </p:spPr>
        <p:txBody>
          <a:bodyPr/>
          <a:lstStyle>
            <a:lvl1pPr algn="l">
              <a:defRPr/>
            </a:lvl1pPr>
          </a:lstStyle>
          <a:p>
            <a:endParaRPr lang="en-US" dirty="0"/>
          </a:p>
        </p:txBody>
      </p:sp>
      <p:sp>
        <p:nvSpPr>
          <p:cNvPr id="11" name="Slide Number Placeholder 10"/>
          <p:cNvSpPr>
            <a:spLocks noGrp="1"/>
          </p:cNvSpPr>
          <p:nvPr>
            <p:ph type="sldNum" sz="quarter" idx="12"/>
          </p:nvPr>
        </p:nvSpPr>
        <p:spPr>
          <a:xfrm>
            <a:off x="10396728" y="6035040"/>
            <a:ext cx="1223435" cy="36576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32688635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687CA98-D9C7-497F-A1DA-7D22F8753BCE}"/>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228599" y="237744"/>
            <a:ext cx="7696201" cy="6382512"/>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5" name="Date Placeholder 4"/>
          <p:cNvSpPr>
            <a:spLocks noGrp="1"/>
          </p:cNvSpPr>
          <p:nvPr>
            <p:ph type="dt" sz="half" idx="10"/>
          </p:nvPr>
        </p:nvSpPr>
        <p:spPr>
          <a:xfrm>
            <a:off x="5662337" y="6035040"/>
            <a:ext cx="2071963" cy="365760"/>
          </a:xfrm>
        </p:spPr>
        <p:txBody>
          <a:bodyPr/>
          <a:lstStyle>
            <a:lvl1pPr>
              <a:defRPr b="1">
                <a:solidFill>
                  <a:srgbClr val="FFFFFF"/>
                </a:solidFill>
                <a:effectLst>
                  <a:outerShdw blurRad="19050" dist="6350" dir="2700000" algn="tl" rotWithShape="0">
                    <a:prstClr val="black">
                      <a:alpha val="40000"/>
                    </a:prstClr>
                  </a:outerShdw>
                </a:effectLst>
              </a:defRPr>
            </a:lvl1pPr>
          </a:lstStyle>
          <a:p>
            <a:fld id="{E778CE86-875F-4587-BCF6-FA054AFC0D53}" type="datetime1">
              <a:rPr lang="en-US" smtClean="0"/>
              <a:pPr/>
              <a:t>5/22/2020</a:t>
            </a:fld>
            <a:endParaRPr lang="en-US" dirty="0"/>
          </a:p>
        </p:txBody>
      </p:sp>
      <p:sp>
        <p:nvSpPr>
          <p:cNvPr id="6" name="Footer Placeholder 5"/>
          <p:cNvSpPr>
            <a:spLocks noGrp="1"/>
          </p:cNvSpPr>
          <p:nvPr>
            <p:ph type="ftr" sz="quarter" idx="11"/>
          </p:nvPr>
        </p:nvSpPr>
        <p:spPr>
          <a:xfrm>
            <a:off x="612648" y="6035040"/>
            <a:ext cx="4588002" cy="365760"/>
          </a:xfrm>
        </p:spPr>
        <p:txBody>
          <a:bodyPr/>
          <a:lstStyle>
            <a:lvl1pPr marL="0" algn="r" defTabSz="914400" rtl="0" eaLnBrk="1" latinLnBrk="0" hangingPunct="1">
              <a:defRPr lang="en-US" sz="1000" b="1" kern="1200" dirty="0">
                <a:solidFill>
                  <a:srgbClr val="FFFFFF"/>
                </a:solidFill>
                <a:effectLst>
                  <a:outerShdw blurRad="19050" dist="6350" dir="2700000" algn="tl" rotWithShape="0">
                    <a:prstClr val="black">
                      <a:alpha val="40000"/>
                    </a:prstClr>
                  </a:outerShdw>
                </a:effectLst>
                <a:latin typeface="+mn-lt"/>
                <a:ea typeface="+mn-ea"/>
                <a:cs typeface="+mn-cs"/>
              </a:defRPr>
            </a:lvl1pPr>
          </a:lstStyle>
          <a:p>
            <a:pPr algn="l"/>
            <a:endParaRPr lang="en-US" dirty="0"/>
          </a:p>
        </p:txBody>
      </p:sp>
      <p:sp>
        <p:nvSpPr>
          <p:cNvPr id="7" name="Slide Number Placeholder 6"/>
          <p:cNvSpPr>
            <a:spLocks noGrp="1"/>
          </p:cNvSpPr>
          <p:nvPr>
            <p:ph type="sldNum" sz="quarter" idx="12"/>
          </p:nvPr>
        </p:nvSpPr>
        <p:spPr>
          <a:xfrm>
            <a:off x="10396728" y="6035040"/>
            <a:ext cx="1225296" cy="365760"/>
          </a:xfrm>
        </p:spPr>
        <p:txBody>
          <a:bodyPr/>
          <a:lstStyle/>
          <a:p>
            <a:fld id="{34B7E4EF-A1BD-40F4-AB7B-04F084DD991D}" type="slidenum">
              <a:rPr lang="en-US" smtClean="0"/>
              <a:t>‹#›</a:t>
            </a:fld>
            <a:endParaRPr lang="en-US" dirty="0"/>
          </a:p>
        </p:txBody>
      </p:sp>
      <p:sp>
        <p:nvSpPr>
          <p:cNvPr id="12" name="Rectangle 11">
            <a:extLst>
              <a:ext uri="{FF2B5EF4-FFF2-40B4-BE49-F238E27FC236}">
                <a16:creationId xmlns:a16="http://schemas.microsoft.com/office/drawing/2014/main" id="{F8B3D8CC-BB13-41A5-8F34-B8E84A4F9534}"/>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77250" y="603504"/>
            <a:ext cx="3144774" cy="1645920"/>
          </a:xfrm>
        </p:spPr>
        <p:txBody>
          <a:bodyPr anchor="b">
            <a:noAutofit/>
          </a:bodyPr>
          <a:lstStyle>
            <a:lvl1pPr algn="l">
              <a:lnSpc>
                <a:spcPct val="100000"/>
              </a:lnSpc>
              <a:defRPr sz="3200" b="0">
                <a:solidFill>
                  <a:schemeClr val="tx1"/>
                </a:solidFill>
                <a:latin typeface="+mj-lt"/>
              </a:defRPr>
            </a:lvl1pPr>
          </a:lstStyle>
          <a:p>
            <a:r>
              <a:rPr lang="en-US"/>
              <a:t>Click to edit Master title style</a:t>
            </a:r>
            <a:endParaRPr lang="en-US" dirty="0"/>
          </a:p>
        </p:txBody>
      </p:sp>
      <p:sp>
        <p:nvSpPr>
          <p:cNvPr id="4" name="Text Placeholder 3"/>
          <p:cNvSpPr>
            <a:spLocks noGrp="1"/>
          </p:cNvSpPr>
          <p:nvPr>
            <p:ph type="body" sz="half" idx="2"/>
          </p:nvPr>
        </p:nvSpPr>
        <p:spPr>
          <a:xfrm>
            <a:off x="8477250" y="2386584"/>
            <a:ext cx="3144774" cy="3511296"/>
          </a:xfrm>
        </p:spPr>
        <p:txBody>
          <a:bodyPr>
            <a:normAutofit/>
          </a:bodyPr>
          <a:lstStyle>
            <a:lvl1pPr marL="0" indent="0" algn="l">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42913042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94681D-2A4C-4A8D-B9B5-31D440D0328D}"/>
              </a:ext>
            </a:extLst>
          </p:cNvPr>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8" name="Rectangle 7"/>
          <p:cNvSpPr/>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6800" y="2103120"/>
            <a:ext cx="10058400" cy="384962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56794" y="6035040"/>
            <a:ext cx="2893045"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F6FA2B21-3FCD-4721-B95C-427943F61125}" type="datetime1">
              <a:rPr lang="en-US" smtClean="0"/>
              <a:t>5/22/2020</a:t>
            </a:fld>
            <a:endParaRPr lang="en-US" dirty="0"/>
          </a:p>
        </p:txBody>
      </p:sp>
      <p:sp>
        <p:nvSpPr>
          <p:cNvPr id="5" name="Footer Placeholder 4"/>
          <p:cNvSpPr>
            <a:spLocks noGrp="1"/>
          </p:cNvSpPr>
          <p:nvPr>
            <p:ph type="ftr" sz="quarter" idx="3"/>
          </p:nvPr>
        </p:nvSpPr>
        <p:spPr>
          <a:xfrm>
            <a:off x="1066800" y="6035040"/>
            <a:ext cx="5816600" cy="365760"/>
          </a:xfrm>
          <a:prstGeom prst="rect">
            <a:avLst/>
          </a:prstGeom>
        </p:spPr>
        <p:txBody>
          <a:bodyPr vert="horz" lIns="91440" tIns="45720" rIns="91440" bIns="45720" rtlCol="0" anchor="b"/>
          <a:lstStyle>
            <a:lvl1pPr algn="l">
              <a:defRPr sz="800">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4"/>
          </p:nvPr>
        </p:nvSpPr>
        <p:spPr>
          <a:xfrm>
            <a:off x="10287000" y="6035040"/>
            <a:ext cx="838200"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311321569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l" defTabSz="914400" rtl="0" eaLnBrk="1" latinLnBrk="0" hangingPunct="1">
        <a:lnSpc>
          <a:spcPct val="90000"/>
        </a:lnSpc>
        <a:spcBef>
          <a:spcPct val="0"/>
        </a:spcBef>
        <a:buNone/>
        <a:defRPr lang="en-US" sz="4000" i="0" kern="1200" cap="none" spc="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10000"/>
        </a:lnSpc>
        <a:spcBef>
          <a:spcPts val="900"/>
        </a:spcBef>
        <a:spcAft>
          <a:spcPts val="0"/>
        </a:spcAft>
        <a:buClr>
          <a:schemeClr val="tx1">
            <a:lumMod val="85000"/>
            <a:lumOff val="15000"/>
          </a:schemeClr>
        </a:buClr>
        <a:buFont typeface="Garamond" pitchFamily="18" charset="0"/>
        <a:buChar char="◦"/>
        <a:defRPr sz="15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9F73848-91FE-4D29-B0DC-BFC408416682}"/>
              </a:ext>
              <a:ext uri="{C183D7F6-B498-43B3-948B-1728B52AA6E4}">
                <adec:decorative xmlns:adec="http://schemas.microsoft.com/office/drawing/2017/decorative" val="1"/>
              </a:ext>
            </a:extLst>
          </p:cNvPr>
          <p:cNvPicPr>
            <a:picLocks noChangeAspect="1"/>
          </p:cNvPicPr>
          <p:nvPr/>
        </p:nvPicPr>
        <p:blipFill rotWithShape="1">
          <a:blip r:embed="rId3">
            <a:alphaModFix/>
            <a:extLst>
              <a:ext uri="{28A0092B-C50C-407E-A947-70E740481C1C}">
                <a14:useLocalDpi xmlns:a14="http://schemas.microsoft.com/office/drawing/2010/main" val="0"/>
              </a:ext>
            </a:extLst>
          </a:blip>
          <a:srcRect/>
          <a:stretch/>
        </p:blipFill>
        <p:spPr>
          <a:xfrm>
            <a:off x="20" y="-38939"/>
            <a:ext cx="12191980" cy="6858000"/>
          </a:xfrm>
          <a:prstGeom prst="rect">
            <a:avLst/>
          </a:prstGeom>
        </p:spPr>
      </p:pic>
      <p:sp>
        <p:nvSpPr>
          <p:cNvPr id="96" name="Rectangle 95">
            <a:extLst>
              <a:ext uri="{FF2B5EF4-FFF2-40B4-BE49-F238E27FC236}">
                <a16:creationId xmlns:a16="http://schemas.microsoft.com/office/drawing/2014/main" id="{87FD26E4-041F-4EF2-B92D-6034C0F85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937549"/>
            <a:ext cx="12191999" cy="5058137"/>
          </a:xfrm>
          <a:prstGeom prst="rect">
            <a:avLst/>
          </a:prstGeom>
          <a:gradFill flip="none" rotWithShape="1">
            <a:gsLst>
              <a:gs pos="50000">
                <a:schemeClr val="bg1">
                  <a:alpha val="30000"/>
                </a:schemeClr>
              </a:gs>
              <a:gs pos="80000">
                <a:schemeClr val="bg1">
                  <a:alpha val="15000"/>
                </a:schemeClr>
              </a:gs>
              <a:gs pos="0">
                <a:schemeClr val="bg1">
                  <a:alpha val="0"/>
                </a:schemeClr>
              </a:gs>
              <a:gs pos="20000">
                <a:schemeClr val="bg1">
                  <a:alpha val="15000"/>
                </a:schemeClr>
              </a:gs>
              <a:gs pos="100000">
                <a:schemeClr val="bg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8C3B467-088C-4F3D-A9A7-105C4E1E20CD}"/>
              </a:ext>
            </a:extLst>
          </p:cNvPr>
          <p:cNvSpPr>
            <a:spLocks noGrp="1"/>
          </p:cNvSpPr>
          <p:nvPr>
            <p:ph type="ctrTitle"/>
          </p:nvPr>
        </p:nvSpPr>
        <p:spPr>
          <a:xfrm>
            <a:off x="1374322" y="1179739"/>
            <a:ext cx="9443357" cy="2753880"/>
          </a:xfrm>
        </p:spPr>
        <p:txBody>
          <a:bodyPr anchor="b">
            <a:normAutofit/>
          </a:bodyPr>
          <a:lstStyle/>
          <a:p>
            <a:r>
              <a:rPr lang="en-US" dirty="0"/>
              <a:t>Fundamentals:</a:t>
            </a:r>
            <a:br>
              <a:rPr lang="en-US" dirty="0"/>
            </a:br>
            <a:r>
              <a:rPr lang="en-US" dirty="0"/>
              <a:t>Cantu Hair Care</a:t>
            </a:r>
            <a:br>
              <a:rPr lang="en-US" dirty="0"/>
            </a:br>
            <a:endParaRPr lang="en-US" dirty="0"/>
          </a:p>
        </p:txBody>
      </p:sp>
      <p:sp>
        <p:nvSpPr>
          <p:cNvPr id="3" name="Subtitle 2">
            <a:extLst>
              <a:ext uri="{FF2B5EF4-FFF2-40B4-BE49-F238E27FC236}">
                <a16:creationId xmlns:a16="http://schemas.microsoft.com/office/drawing/2014/main" id="{C8722DDC-8EEE-4A06-8DFE-B44871EAA2CF}"/>
              </a:ext>
            </a:extLst>
          </p:cNvPr>
          <p:cNvSpPr>
            <a:spLocks noGrp="1"/>
          </p:cNvSpPr>
          <p:nvPr>
            <p:ph type="subTitle" idx="1"/>
          </p:nvPr>
        </p:nvSpPr>
        <p:spPr>
          <a:xfrm>
            <a:off x="1524000" y="4132761"/>
            <a:ext cx="9144000" cy="943222"/>
          </a:xfrm>
        </p:spPr>
        <p:txBody>
          <a:bodyPr>
            <a:normAutofit/>
          </a:bodyPr>
          <a:lstStyle/>
          <a:p>
            <a:pPr>
              <a:spcAft>
                <a:spcPts val="600"/>
              </a:spcAft>
            </a:pPr>
            <a:r>
              <a:rPr lang="en-US" dirty="0"/>
              <a:t>Tshepiso Precious Khoarane</a:t>
            </a:r>
          </a:p>
          <a:p>
            <a:pPr>
              <a:spcAft>
                <a:spcPts val="600"/>
              </a:spcAft>
            </a:pPr>
            <a:r>
              <a:rPr lang="en-US" dirty="0"/>
              <a:t>QA Trainee Consultant</a:t>
            </a:r>
          </a:p>
        </p:txBody>
      </p:sp>
    </p:spTree>
    <p:extLst>
      <p:ext uri="{BB962C8B-B14F-4D97-AF65-F5344CB8AC3E}">
        <p14:creationId xmlns:p14="http://schemas.microsoft.com/office/powerpoint/2010/main" val="4269681522"/>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1E94681D-2A4C-4A8D-B9B5-31D440D03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04B7AC44-1B7B-4F09-9AA4-3DFDEC575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32" name="Rectangle 31">
            <a:extLst>
              <a:ext uri="{FF2B5EF4-FFF2-40B4-BE49-F238E27FC236}">
                <a16:creationId xmlns:a16="http://schemas.microsoft.com/office/drawing/2014/main" id="{6683E473-94FF-4ACE-9433-1F14799E89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34" name="Rectangle 33">
            <a:extLst>
              <a:ext uri="{FF2B5EF4-FFF2-40B4-BE49-F238E27FC236}">
                <a16:creationId xmlns:a16="http://schemas.microsoft.com/office/drawing/2014/main" id="{4E9EDDFA-8F05-462B-8D3E-5B9C4FBC73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1"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5" descr="A screenshot of a computer&#10;&#10;Description automatically generated">
            <a:extLst>
              <a:ext uri="{FF2B5EF4-FFF2-40B4-BE49-F238E27FC236}">
                <a16:creationId xmlns:a16="http://schemas.microsoft.com/office/drawing/2014/main" id="{4EE5F98E-BB54-444D-B23F-B5874AD3E555}"/>
              </a:ext>
            </a:extLst>
          </p:cNvPr>
          <p:cNvPicPr>
            <a:picLocks noGrp="1" noChangeAspect="1"/>
          </p:cNvPicPr>
          <p:nvPr>
            <p:ph idx="1"/>
          </p:nvPr>
        </p:nvPicPr>
        <p:blipFill>
          <a:blip r:embed="rId2"/>
          <a:stretch>
            <a:fillRect/>
          </a:stretch>
        </p:blipFill>
        <p:spPr>
          <a:xfrm>
            <a:off x="727654" y="1275120"/>
            <a:ext cx="5367165" cy="4320568"/>
          </a:xfrm>
          <a:prstGeom prst="rect">
            <a:avLst/>
          </a:prstGeom>
        </p:spPr>
      </p:pic>
      <p:sp>
        <p:nvSpPr>
          <p:cNvPr id="36" name="Rectangle 35">
            <a:extLst>
              <a:ext uri="{FF2B5EF4-FFF2-40B4-BE49-F238E27FC236}">
                <a16:creationId xmlns:a16="http://schemas.microsoft.com/office/drawing/2014/main" id="{143F9A23-3237-4ED6-A1E9-C0E6530E05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21267" y="255102"/>
            <a:ext cx="5342133" cy="6361598"/>
          </a:xfrm>
          <a:prstGeom prst="rect">
            <a:avLst/>
          </a:prstGeom>
          <a:solidFill>
            <a:schemeClr val="bg1">
              <a:lumMod val="7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C63CD46D-4335-4BA4-842A-BF835A99CB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69100" y="393365"/>
            <a:ext cx="5018211" cy="6035547"/>
          </a:xfrm>
          <a:prstGeom prst="rect">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A805C0A-A2E4-4C4B-9A8F-B7392C586EED}"/>
              </a:ext>
            </a:extLst>
          </p:cNvPr>
          <p:cNvSpPr>
            <a:spLocks noGrp="1"/>
          </p:cNvSpPr>
          <p:nvPr>
            <p:ph type="title"/>
          </p:nvPr>
        </p:nvSpPr>
        <p:spPr>
          <a:xfrm>
            <a:off x="7064082" y="642594"/>
            <a:ext cx="4472921" cy="1371600"/>
          </a:xfrm>
        </p:spPr>
        <p:txBody>
          <a:bodyPr vert="horz" lIns="91440" tIns="45720" rIns="91440" bIns="45720" rtlCol="0" anchor="ctr">
            <a:normAutofit/>
          </a:bodyPr>
          <a:lstStyle/>
          <a:p>
            <a:pPr>
              <a:lnSpc>
                <a:spcPct val="90000"/>
              </a:lnSpc>
            </a:pPr>
            <a:r>
              <a:rPr lang="en-US" sz="4800">
                <a:solidFill>
                  <a:schemeClr val="tx1">
                    <a:lumMod val="85000"/>
                    <a:lumOff val="15000"/>
                  </a:schemeClr>
                </a:solidFill>
              </a:rPr>
              <a:t>Application</a:t>
            </a:r>
          </a:p>
        </p:txBody>
      </p:sp>
      <p:sp>
        <p:nvSpPr>
          <p:cNvPr id="4" name="Text Placeholder 3">
            <a:extLst>
              <a:ext uri="{FF2B5EF4-FFF2-40B4-BE49-F238E27FC236}">
                <a16:creationId xmlns:a16="http://schemas.microsoft.com/office/drawing/2014/main" id="{B559C14B-5500-49A3-A218-723E90973EA4}"/>
              </a:ext>
            </a:extLst>
          </p:cNvPr>
          <p:cNvSpPr>
            <a:spLocks noGrp="1"/>
          </p:cNvSpPr>
          <p:nvPr>
            <p:ph type="body" sz="half" idx="2"/>
          </p:nvPr>
        </p:nvSpPr>
        <p:spPr>
          <a:xfrm>
            <a:off x="7064082" y="2103120"/>
            <a:ext cx="4472922" cy="3931920"/>
          </a:xfrm>
        </p:spPr>
        <p:txBody>
          <a:bodyPr vert="horz" lIns="91440" tIns="45720" rIns="91440" bIns="45720" rtlCol="0">
            <a:normAutofit/>
          </a:bodyPr>
          <a:lstStyle/>
          <a:p>
            <a:pPr indent="-182880">
              <a:lnSpc>
                <a:spcPct val="100000"/>
              </a:lnSpc>
              <a:buFont typeface="Garamond" pitchFamily="18" charset="0"/>
              <a:buChar char="◦"/>
            </a:pPr>
            <a:r>
              <a:rPr lang="en-US"/>
              <a:t>The project application will be run on the Eclipse software. This software was also used to write the code that runs the application.</a:t>
            </a:r>
          </a:p>
          <a:p>
            <a:pPr indent="-182880">
              <a:lnSpc>
                <a:spcPct val="100000"/>
              </a:lnSpc>
              <a:buFont typeface="Garamond" pitchFamily="18" charset="0"/>
              <a:buChar char="◦"/>
            </a:pPr>
            <a:r>
              <a:rPr lang="en-US"/>
              <a:t>The application requires an input from the user on the console.</a:t>
            </a:r>
          </a:p>
        </p:txBody>
      </p:sp>
    </p:spTree>
    <p:extLst>
      <p:ext uri="{BB962C8B-B14F-4D97-AF65-F5344CB8AC3E}">
        <p14:creationId xmlns:p14="http://schemas.microsoft.com/office/powerpoint/2010/main" val="20798881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F4B9FB-9390-4175-895A-E2FDC672B858}"/>
              </a:ext>
            </a:extLst>
          </p:cNvPr>
          <p:cNvSpPr>
            <a:spLocks noGrp="1"/>
          </p:cNvSpPr>
          <p:nvPr>
            <p:ph type="title"/>
          </p:nvPr>
        </p:nvSpPr>
        <p:spPr>
          <a:xfrm>
            <a:off x="8458200" y="607392"/>
            <a:ext cx="3161963" cy="733136"/>
          </a:xfrm>
        </p:spPr>
        <p:txBody>
          <a:bodyPr/>
          <a:lstStyle/>
          <a:p>
            <a:r>
              <a:rPr lang="en-GB" dirty="0"/>
              <a:t>Unit Testing</a:t>
            </a:r>
          </a:p>
        </p:txBody>
      </p:sp>
      <p:pic>
        <p:nvPicPr>
          <p:cNvPr id="6" name="Content Placeholder 5" descr="A screenshot of a computer&#10;&#10;Description automatically generated">
            <a:extLst>
              <a:ext uri="{FF2B5EF4-FFF2-40B4-BE49-F238E27FC236}">
                <a16:creationId xmlns:a16="http://schemas.microsoft.com/office/drawing/2014/main" id="{C656B387-D4A7-4FE3-84C6-FBBB6939CC1E}"/>
              </a:ext>
            </a:extLst>
          </p:cNvPr>
          <p:cNvPicPr>
            <a:picLocks noGrp="1" noChangeAspect="1"/>
          </p:cNvPicPr>
          <p:nvPr>
            <p:ph idx="1"/>
          </p:nvPr>
        </p:nvPicPr>
        <p:blipFill>
          <a:blip r:embed="rId2"/>
          <a:stretch>
            <a:fillRect/>
          </a:stretch>
        </p:blipFill>
        <p:spPr>
          <a:xfrm>
            <a:off x="685800" y="1130902"/>
            <a:ext cx="6858000" cy="4291396"/>
          </a:xfrm>
        </p:spPr>
      </p:pic>
      <p:sp>
        <p:nvSpPr>
          <p:cNvPr id="4" name="Text Placeholder 3">
            <a:extLst>
              <a:ext uri="{FF2B5EF4-FFF2-40B4-BE49-F238E27FC236}">
                <a16:creationId xmlns:a16="http://schemas.microsoft.com/office/drawing/2014/main" id="{3EA8FA03-7E8C-40DE-9432-436304E34D54}"/>
              </a:ext>
            </a:extLst>
          </p:cNvPr>
          <p:cNvSpPr>
            <a:spLocks noGrp="1"/>
          </p:cNvSpPr>
          <p:nvPr>
            <p:ph type="body" sz="half" idx="2"/>
          </p:nvPr>
        </p:nvSpPr>
        <p:spPr>
          <a:xfrm>
            <a:off x="8458200" y="1926454"/>
            <a:ext cx="3161963" cy="4017146"/>
          </a:xfrm>
        </p:spPr>
        <p:txBody>
          <a:bodyPr/>
          <a:lstStyle/>
          <a:p>
            <a:r>
              <a:rPr lang="en-GB" dirty="0"/>
              <a:t>Unit testing is defined as a software testing method by which individual units of source code, together with associated control data are tested to determine whether they are fit for use. A unit is the smallest testable part of any software. It usually has one or a few inputs and usually a single output.</a:t>
            </a:r>
          </a:p>
        </p:txBody>
      </p:sp>
    </p:spTree>
    <p:extLst>
      <p:ext uri="{BB962C8B-B14F-4D97-AF65-F5344CB8AC3E}">
        <p14:creationId xmlns:p14="http://schemas.microsoft.com/office/powerpoint/2010/main" val="234956472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8">
            <a:extLst>
              <a:ext uri="{FF2B5EF4-FFF2-40B4-BE49-F238E27FC236}">
                <a16:creationId xmlns:a16="http://schemas.microsoft.com/office/drawing/2014/main" id="{09D6CD28-D147-4DC0-A5FF-335351C7D0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0">
            <a:extLst>
              <a:ext uri="{FF2B5EF4-FFF2-40B4-BE49-F238E27FC236}">
                <a16:creationId xmlns:a16="http://schemas.microsoft.com/office/drawing/2014/main" id="{47CDDF69-9963-4CB8-8441-2D6CA2C666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3190" y="457199"/>
            <a:ext cx="11281609" cy="2146164"/>
          </a:xfrm>
          <a:prstGeom prst="rect">
            <a:avLst/>
          </a:prstGeom>
          <a:solidFill>
            <a:schemeClr val="tx1">
              <a:lumMod val="75000"/>
              <a:lumOff val="25000"/>
            </a:schemeClr>
          </a:solidFill>
          <a:ln w="6350" cap="flat" cmpd="sng" algn="ctr">
            <a:noFill/>
            <a:prstDash val="solid"/>
          </a:ln>
          <a:effectLst>
            <a:outerShdw blurRad="50800" algn="ctr" rotWithShape="0">
              <a:prstClr val="black">
                <a:alpha val="66000"/>
              </a:prstClr>
            </a:outerShdw>
            <a:softEdge rad="0"/>
          </a:effectLst>
        </p:spPr>
      </p:sp>
      <p:sp>
        <p:nvSpPr>
          <p:cNvPr id="17" name="Rectangle 12">
            <a:extLst>
              <a:ext uri="{FF2B5EF4-FFF2-40B4-BE49-F238E27FC236}">
                <a16:creationId xmlns:a16="http://schemas.microsoft.com/office/drawing/2014/main" id="{58B53A5F-63B3-4E86-93F7-275390D707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6738" y="620453"/>
            <a:ext cx="10954512" cy="1819656"/>
          </a:xfrm>
          <a:prstGeom prst="rect">
            <a:avLst/>
          </a:prstGeom>
          <a:noFill/>
          <a:ln w="6350" cap="sq" cmpd="sng" algn="ctr">
            <a:solidFill>
              <a:schemeClr val="bg1"/>
            </a:solidFill>
            <a:prstDash val="solid"/>
            <a:miter lim="800000"/>
          </a:ln>
          <a:effectLst/>
        </p:spPr>
      </p:sp>
      <p:sp>
        <p:nvSpPr>
          <p:cNvPr id="2" name="Title 1">
            <a:extLst>
              <a:ext uri="{FF2B5EF4-FFF2-40B4-BE49-F238E27FC236}">
                <a16:creationId xmlns:a16="http://schemas.microsoft.com/office/drawing/2014/main" id="{77218178-60E7-4C4C-A964-8238B5EF96D1}"/>
              </a:ext>
            </a:extLst>
          </p:cNvPr>
          <p:cNvSpPr>
            <a:spLocks noGrp="1"/>
          </p:cNvSpPr>
          <p:nvPr>
            <p:ph type="title"/>
          </p:nvPr>
        </p:nvSpPr>
        <p:spPr>
          <a:xfrm>
            <a:off x="1064794" y="844481"/>
            <a:ext cx="10058400" cy="1371600"/>
          </a:xfrm>
        </p:spPr>
        <p:txBody>
          <a:bodyPr>
            <a:normAutofit/>
          </a:bodyPr>
          <a:lstStyle/>
          <a:p>
            <a:pPr algn="ctr"/>
            <a:r>
              <a:rPr lang="en-GB" b="1">
                <a:solidFill>
                  <a:schemeClr val="bg1"/>
                </a:solidFill>
              </a:rPr>
              <a:t>Reflection</a:t>
            </a:r>
          </a:p>
        </p:txBody>
      </p:sp>
      <p:graphicFrame>
        <p:nvGraphicFramePr>
          <p:cNvPr id="18" name="Content Placeholder 2">
            <a:extLst>
              <a:ext uri="{FF2B5EF4-FFF2-40B4-BE49-F238E27FC236}">
                <a16:creationId xmlns:a16="http://schemas.microsoft.com/office/drawing/2014/main" id="{3F802DC0-55BD-401D-B800-A1D63119154C}"/>
              </a:ext>
            </a:extLst>
          </p:cNvPr>
          <p:cNvGraphicFramePr>
            <a:graphicFrameLocks noGrp="1"/>
          </p:cNvGraphicFramePr>
          <p:nvPr>
            <p:ph idx="1"/>
            <p:extLst>
              <p:ext uri="{D42A27DB-BD31-4B8C-83A1-F6EECF244321}">
                <p14:modId xmlns:p14="http://schemas.microsoft.com/office/powerpoint/2010/main" val="2242764974"/>
              </p:ext>
            </p:extLst>
          </p:nvPr>
        </p:nvGraphicFramePr>
        <p:xfrm>
          <a:off x="1473200" y="3060562"/>
          <a:ext cx="9269012" cy="29084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704082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2" name="Rectangle 191">
            <a:extLst>
              <a:ext uri="{FF2B5EF4-FFF2-40B4-BE49-F238E27FC236}">
                <a16:creationId xmlns:a16="http://schemas.microsoft.com/office/drawing/2014/main" id="{E192707B-B929-41A7-9B41-E959A1C689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descr="Home - Cantu Beauty">
            <a:extLst>
              <a:ext uri="{FF2B5EF4-FFF2-40B4-BE49-F238E27FC236}">
                <a16:creationId xmlns:a16="http://schemas.microsoft.com/office/drawing/2014/main" id="{6630D1B5-FB4A-46F3-88EC-0DF608BA2297}"/>
              </a:ext>
            </a:extLst>
          </p:cNvPr>
          <p:cNvPicPr>
            <a:picLocks noChangeAspect="1" noChangeArrowheads="1"/>
          </p:cNvPicPr>
          <p:nvPr/>
        </p:nvPicPr>
        <p:blipFill rotWithShape="1">
          <a:blip r:embed="rId2">
            <a:alphaModFix amt="35000"/>
            <a:extLst>
              <a:ext uri="{28A0092B-C50C-407E-A947-70E740481C1C}">
                <a14:useLocalDpi xmlns:a14="http://schemas.microsoft.com/office/drawing/2010/main" val="0"/>
              </a:ext>
            </a:extLst>
          </a:blip>
          <a:srcRect t="20467" b="23283"/>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E01AD74D-D119-4610-B5D6-AB464209A6B1}"/>
              </a:ext>
            </a:extLst>
          </p:cNvPr>
          <p:cNvSpPr>
            <a:spLocks noGrp="1"/>
          </p:cNvSpPr>
          <p:nvPr>
            <p:ph type="title"/>
          </p:nvPr>
        </p:nvSpPr>
        <p:spPr>
          <a:xfrm>
            <a:off x="1066800" y="642594"/>
            <a:ext cx="10058400" cy="1371600"/>
          </a:xfrm>
        </p:spPr>
        <p:txBody>
          <a:bodyPr>
            <a:normAutofit/>
          </a:bodyPr>
          <a:lstStyle/>
          <a:p>
            <a:r>
              <a:rPr lang="en-GB" sz="5400" b="1" dirty="0"/>
              <a:t>Scope</a:t>
            </a:r>
          </a:p>
        </p:txBody>
      </p:sp>
      <p:sp>
        <p:nvSpPr>
          <p:cNvPr id="3" name="Content Placeholder 2">
            <a:extLst>
              <a:ext uri="{FF2B5EF4-FFF2-40B4-BE49-F238E27FC236}">
                <a16:creationId xmlns:a16="http://schemas.microsoft.com/office/drawing/2014/main" id="{3C690F9A-F95F-4067-B508-8D683FCAB8D4}"/>
              </a:ext>
            </a:extLst>
          </p:cNvPr>
          <p:cNvSpPr>
            <a:spLocks noGrp="1"/>
          </p:cNvSpPr>
          <p:nvPr>
            <p:ph idx="1"/>
          </p:nvPr>
        </p:nvSpPr>
        <p:spPr>
          <a:xfrm>
            <a:off x="1066800" y="2103120"/>
            <a:ext cx="10058400" cy="3849624"/>
          </a:xfrm>
        </p:spPr>
        <p:txBody>
          <a:bodyPr>
            <a:normAutofit/>
          </a:bodyPr>
          <a:lstStyle/>
          <a:p>
            <a:endParaRPr lang="en-GB" dirty="0"/>
          </a:p>
          <a:p>
            <a:endParaRPr lang="en-GB" dirty="0"/>
          </a:p>
          <a:p>
            <a:endParaRPr lang="en-GB" dirty="0"/>
          </a:p>
          <a:p>
            <a:r>
              <a:rPr lang="en-GB" b="1" dirty="0"/>
              <a:t>BOSCARD</a:t>
            </a:r>
          </a:p>
          <a:p>
            <a:r>
              <a:rPr lang="en-GB" b="1" dirty="0"/>
              <a:t>Risk Assessment</a:t>
            </a:r>
          </a:p>
          <a:p>
            <a:r>
              <a:rPr lang="en-GB" b="1" dirty="0"/>
              <a:t>Trello Board                                                                </a:t>
            </a:r>
          </a:p>
          <a:p>
            <a:r>
              <a:rPr lang="en-GB" b="1" dirty="0"/>
              <a:t>Project</a:t>
            </a:r>
          </a:p>
        </p:txBody>
      </p:sp>
      <p:sp>
        <p:nvSpPr>
          <p:cNvPr id="193" name="Rectangle 192">
            <a:extLst>
              <a:ext uri="{FF2B5EF4-FFF2-40B4-BE49-F238E27FC236}">
                <a16:creationId xmlns:a16="http://schemas.microsoft.com/office/drawing/2014/main" id="{8FB4235C-4505-46C7-AD8F-8769A1972F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noFill/>
          <a:ln w="6350" cap="sq" cmpd="sng" algn="ctr">
            <a:solidFill>
              <a:schemeClr val="tx1"/>
            </a:solidFill>
            <a:prstDash val="solid"/>
            <a:miter lim="800000"/>
          </a:ln>
          <a:effectLst>
            <a:softEdge rad="0"/>
          </a:effectLst>
        </p:spPr>
      </p:sp>
    </p:spTree>
    <p:extLst>
      <p:ext uri="{BB962C8B-B14F-4D97-AF65-F5344CB8AC3E}">
        <p14:creationId xmlns:p14="http://schemas.microsoft.com/office/powerpoint/2010/main" val="15440969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6" name="Rectangle 51">
            <a:extLst>
              <a:ext uri="{FF2B5EF4-FFF2-40B4-BE49-F238E27FC236}">
                <a16:creationId xmlns:a16="http://schemas.microsoft.com/office/drawing/2014/main" id="{1E94681D-2A4C-4A8D-B9B5-31D440D03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53">
            <a:extLst>
              <a:ext uri="{FF2B5EF4-FFF2-40B4-BE49-F238E27FC236}">
                <a16:creationId xmlns:a16="http://schemas.microsoft.com/office/drawing/2014/main" id="{04B7AC44-1B7B-4F09-9AA4-3DFDEC575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68" name="Rectangle 55">
            <a:extLst>
              <a:ext uri="{FF2B5EF4-FFF2-40B4-BE49-F238E27FC236}">
                <a16:creationId xmlns:a16="http://schemas.microsoft.com/office/drawing/2014/main" id="{6683E473-94FF-4ACE-9433-1F14799E89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69" name="Rectangle 57">
            <a:extLst>
              <a:ext uri="{FF2B5EF4-FFF2-40B4-BE49-F238E27FC236}">
                <a16:creationId xmlns:a16="http://schemas.microsoft.com/office/drawing/2014/main" id="{4E9EDDFA-8F05-462B-8D3E-5B9C4FBC73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1"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Placeholder 5" descr="A screenshot of a social media post&#10;&#10;Description automatically generated">
            <a:extLst>
              <a:ext uri="{FF2B5EF4-FFF2-40B4-BE49-F238E27FC236}">
                <a16:creationId xmlns:a16="http://schemas.microsoft.com/office/drawing/2014/main" id="{DBA57FF4-E968-42A4-A237-0AF6512F167B}"/>
              </a:ext>
            </a:extLst>
          </p:cNvPr>
          <p:cNvPicPr>
            <a:picLocks noGrp="1" noChangeAspect="1"/>
          </p:cNvPicPr>
          <p:nvPr>
            <p:ph type="pic" idx="1"/>
          </p:nvPr>
        </p:nvPicPr>
        <p:blipFill rotWithShape="1">
          <a:blip r:embed="rId2"/>
          <a:srcRect l="863" r="4313" b="-2"/>
          <a:stretch/>
        </p:blipFill>
        <p:spPr>
          <a:xfrm>
            <a:off x="509558" y="255102"/>
            <a:ext cx="5398706" cy="5917098"/>
          </a:xfrm>
          <a:prstGeom prst="rect">
            <a:avLst/>
          </a:prstGeom>
        </p:spPr>
      </p:pic>
      <p:sp>
        <p:nvSpPr>
          <p:cNvPr id="70" name="Rectangle 59">
            <a:extLst>
              <a:ext uri="{FF2B5EF4-FFF2-40B4-BE49-F238E27FC236}">
                <a16:creationId xmlns:a16="http://schemas.microsoft.com/office/drawing/2014/main" id="{143F9A23-3237-4ED6-A1E9-C0E6530E05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21267" y="255102"/>
            <a:ext cx="5342133" cy="6361598"/>
          </a:xfrm>
          <a:prstGeom prst="rect">
            <a:avLst/>
          </a:prstGeom>
          <a:solidFill>
            <a:schemeClr val="bg1">
              <a:lumMod val="7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61">
            <a:extLst>
              <a:ext uri="{FF2B5EF4-FFF2-40B4-BE49-F238E27FC236}">
                <a16:creationId xmlns:a16="http://schemas.microsoft.com/office/drawing/2014/main" id="{C63CD46D-4335-4BA4-842A-BF835A99CB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69100" y="393365"/>
            <a:ext cx="5018211" cy="6035547"/>
          </a:xfrm>
          <a:prstGeom prst="rect">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D3300369-565D-4319-9FD0-37CF0B0B894F}"/>
              </a:ext>
            </a:extLst>
          </p:cNvPr>
          <p:cNvSpPr>
            <a:spLocks noGrp="1"/>
          </p:cNvSpPr>
          <p:nvPr>
            <p:ph type="title"/>
          </p:nvPr>
        </p:nvSpPr>
        <p:spPr>
          <a:xfrm>
            <a:off x="7064082" y="642594"/>
            <a:ext cx="4472921" cy="1371600"/>
          </a:xfrm>
        </p:spPr>
        <p:txBody>
          <a:bodyPr vert="horz" lIns="91440" tIns="45720" rIns="91440" bIns="45720" rtlCol="0" anchor="ctr">
            <a:normAutofit/>
          </a:bodyPr>
          <a:lstStyle/>
          <a:p>
            <a:pPr>
              <a:lnSpc>
                <a:spcPct val="90000"/>
              </a:lnSpc>
            </a:pPr>
            <a:r>
              <a:rPr lang="en-US" sz="4800">
                <a:solidFill>
                  <a:schemeClr val="tx1">
                    <a:lumMod val="85000"/>
                    <a:lumOff val="15000"/>
                  </a:schemeClr>
                </a:solidFill>
              </a:rPr>
              <a:t>BOSCARD</a:t>
            </a:r>
          </a:p>
        </p:txBody>
      </p:sp>
      <p:sp>
        <p:nvSpPr>
          <p:cNvPr id="4" name="Text Placeholder 3">
            <a:extLst>
              <a:ext uri="{FF2B5EF4-FFF2-40B4-BE49-F238E27FC236}">
                <a16:creationId xmlns:a16="http://schemas.microsoft.com/office/drawing/2014/main" id="{4B5D2219-8A3E-4D0A-895C-15A4C0F2BD67}"/>
              </a:ext>
            </a:extLst>
          </p:cNvPr>
          <p:cNvSpPr>
            <a:spLocks noGrp="1"/>
          </p:cNvSpPr>
          <p:nvPr>
            <p:ph type="body" sz="half" idx="2"/>
          </p:nvPr>
        </p:nvSpPr>
        <p:spPr>
          <a:xfrm>
            <a:off x="7064082" y="2103120"/>
            <a:ext cx="4472922" cy="3931920"/>
          </a:xfrm>
        </p:spPr>
        <p:txBody>
          <a:bodyPr vert="horz" lIns="91440" tIns="45720" rIns="91440" bIns="45720" rtlCol="0">
            <a:normAutofit/>
          </a:bodyPr>
          <a:lstStyle/>
          <a:p>
            <a:pPr indent="-182880">
              <a:lnSpc>
                <a:spcPct val="100000"/>
              </a:lnSpc>
              <a:buFont typeface="Garamond" pitchFamily="18" charset="0"/>
              <a:buChar char="◦"/>
            </a:pPr>
            <a:r>
              <a:rPr lang="en-US" b="1" dirty="0"/>
              <a:t>What is a BOSCARD ?</a:t>
            </a:r>
          </a:p>
          <a:p>
            <a:pPr indent="-182880">
              <a:lnSpc>
                <a:spcPct val="100000"/>
              </a:lnSpc>
              <a:buFont typeface="Garamond" pitchFamily="18" charset="0"/>
              <a:buChar char="◦"/>
            </a:pPr>
            <a:r>
              <a:rPr lang="en-US" dirty="0"/>
              <a:t>It is a tool that can be used to bolster support when commencing a new project.</a:t>
            </a:r>
          </a:p>
          <a:p>
            <a:pPr indent="-182880">
              <a:lnSpc>
                <a:spcPct val="100000"/>
              </a:lnSpc>
              <a:buFont typeface="Garamond" pitchFamily="18" charset="0"/>
              <a:buChar char="◦"/>
            </a:pPr>
            <a:r>
              <a:rPr lang="en-US" dirty="0"/>
              <a:t>It is important that all stakeholders that are affected by the project are  involved, are aware with considerable detail what the project is to achieve before it starts. Not doing this may lead to failures along the timeline of the project.</a:t>
            </a:r>
          </a:p>
        </p:txBody>
      </p:sp>
    </p:spTree>
    <p:extLst>
      <p:ext uri="{BB962C8B-B14F-4D97-AF65-F5344CB8AC3E}">
        <p14:creationId xmlns:p14="http://schemas.microsoft.com/office/powerpoint/2010/main" val="42173156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0" name="Rectangle 59">
            <a:extLst>
              <a:ext uri="{FF2B5EF4-FFF2-40B4-BE49-F238E27FC236}">
                <a16:creationId xmlns:a16="http://schemas.microsoft.com/office/drawing/2014/main" id="{1E94681D-2A4C-4A8D-B9B5-31D440D03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ACC34E14-7009-4770-92C3-8FA9DFFCC1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64" name="Rectangle 63">
            <a:extLst>
              <a:ext uri="{FF2B5EF4-FFF2-40B4-BE49-F238E27FC236}">
                <a16:creationId xmlns:a16="http://schemas.microsoft.com/office/drawing/2014/main" id="{B7F09AB8-ED40-4351-A581-146415B87E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useBgFill="1">
        <p:nvSpPr>
          <p:cNvPr id="66" name="Rectangle 65">
            <a:extLst>
              <a:ext uri="{FF2B5EF4-FFF2-40B4-BE49-F238E27FC236}">
                <a16:creationId xmlns:a16="http://schemas.microsoft.com/office/drawing/2014/main" id="{26C4D022-E2BC-435F-9CDB-44DC57C070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C926CAD6-45B1-4A85-A196-E722067B1D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3480" y="0"/>
            <a:ext cx="6525472" cy="6858000"/>
          </a:xfrm>
          <a:prstGeom prst="rect">
            <a:avLst/>
          </a:prstGeom>
          <a:solidFill>
            <a:schemeClr val="bg1">
              <a:lumMod val="75000"/>
              <a:lumOff val="25000"/>
            </a:schemeClr>
          </a:solidFill>
          <a:ln w="6350" cap="sq" cmpd="sng" algn="ctr">
            <a:noFill/>
            <a:prstDash val="solid"/>
            <a:miter lim="800000"/>
          </a:ln>
          <a:effectLst/>
        </p:spPr>
      </p:sp>
      <p:sp>
        <p:nvSpPr>
          <p:cNvPr id="70" name="Rectangle 69">
            <a:extLst>
              <a:ext uri="{FF2B5EF4-FFF2-40B4-BE49-F238E27FC236}">
                <a16:creationId xmlns:a16="http://schemas.microsoft.com/office/drawing/2014/main" id="{0E0936D5-2DCE-48A4-93BC-BA7861B4E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81848" y="320040"/>
            <a:ext cx="5888736" cy="6217920"/>
          </a:xfrm>
          <a:prstGeom prst="rect">
            <a:avLst/>
          </a:prstGeom>
          <a:noFill/>
          <a:ln w="6350" cap="sq" cmpd="sng" algn="ctr">
            <a:solidFill>
              <a:schemeClr val="tx1"/>
            </a:solidFill>
            <a:prstDash val="solid"/>
            <a:miter lim="800000"/>
          </a:ln>
          <a:effectLst>
            <a:softEdge rad="0"/>
          </a:effectLst>
        </p:spPr>
      </p:sp>
      <p:sp>
        <p:nvSpPr>
          <p:cNvPr id="2" name="Title 1">
            <a:extLst>
              <a:ext uri="{FF2B5EF4-FFF2-40B4-BE49-F238E27FC236}">
                <a16:creationId xmlns:a16="http://schemas.microsoft.com/office/drawing/2014/main" id="{2CF5D69F-464B-49C1-96C2-8F2EE50F1BE0}"/>
              </a:ext>
            </a:extLst>
          </p:cNvPr>
          <p:cNvSpPr>
            <a:spLocks noGrp="1"/>
          </p:cNvSpPr>
          <p:nvPr>
            <p:ph type="title"/>
          </p:nvPr>
        </p:nvSpPr>
        <p:spPr>
          <a:xfrm>
            <a:off x="6303580" y="642594"/>
            <a:ext cx="5245269" cy="1371600"/>
          </a:xfrm>
        </p:spPr>
        <p:txBody>
          <a:bodyPr vert="horz" lIns="91440" tIns="45720" rIns="91440" bIns="45720" rtlCol="0" anchor="ctr">
            <a:normAutofit/>
          </a:bodyPr>
          <a:lstStyle/>
          <a:p>
            <a:r>
              <a:rPr lang="en-US" dirty="0">
                <a:solidFill>
                  <a:schemeClr val="tx1"/>
                </a:solidFill>
              </a:rPr>
              <a:t>Risk Assessments</a:t>
            </a:r>
          </a:p>
        </p:txBody>
      </p:sp>
      <p:sp>
        <p:nvSpPr>
          <p:cNvPr id="12" name="Content Placeholder 11">
            <a:extLst>
              <a:ext uri="{FF2B5EF4-FFF2-40B4-BE49-F238E27FC236}">
                <a16:creationId xmlns:a16="http://schemas.microsoft.com/office/drawing/2014/main" id="{8F00D3A5-35A1-4810-8581-8CD13E8064DE}"/>
              </a:ext>
            </a:extLst>
          </p:cNvPr>
          <p:cNvSpPr>
            <a:spLocks noGrp="1"/>
          </p:cNvSpPr>
          <p:nvPr>
            <p:ph sz="half" idx="1"/>
          </p:nvPr>
        </p:nvSpPr>
        <p:spPr>
          <a:xfrm>
            <a:off x="6303580" y="2103120"/>
            <a:ext cx="5245269" cy="3931920"/>
          </a:xfrm>
        </p:spPr>
        <p:txBody>
          <a:bodyPr vert="horz" lIns="91440" tIns="45720" rIns="91440" bIns="45720" rtlCol="0">
            <a:normAutofit/>
          </a:bodyPr>
          <a:lstStyle/>
          <a:p>
            <a:pPr>
              <a:lnSpc>
                <a:spcPct val="100000"/>
              </a:lnSpc>
            </a:pPr>
            <a:endParaRPr lang="en-US" dirty="0"/>
          </a:p>
          <a:p>
            <a:pPr>
              <a:lnSpc>
                <a:spcPct val="100000"/>
              </a:lnSpc>
            </a:pPr>
            <a:endParaRPr lang="en-US" dirty="0"/>
          </a:p>
          <a:p>
            <a:pPr>
              <a:lnSpc>
                <a:spcPct val="100000"/>
              </a:lnSpc>
            </a:pPr>
            <a:r>
              <a:rPr lang="en-US" dirty="0"/>
              <a:t>When commencing a project there are always risks that may occur that need to be taken into consideration. </a:t>
            </a:r>
          </a:p>
          <a:p>
            <a:pPr>
              <a:lnSpc>
                <a:spcPct val="100000"/>
              </a:lnSpc>
            </a:pPr>
            <a:r>
              <a:rPr lang="en-US" dirty="0"/>
              <a:t>Having a risk assessment in place will help with foreseeing and preplanning for the any risks.</a:t>
            </a:r>
          </a:p>
        </p:txBody>
      </p:sp>
      <p:pic>
        <p:nvPicPr>
          <p:cNvPr id="20" name="Content Placeholder 19" descr="A screenshot of a cell phone&#10;&#10;Description automatically generated">
            <a:extLst>
              <a:ext uri="{FF2B5EF4-FFF2-40B4-BE49-F238E27FC236}">
                <a16:creationId xmlns:a16="http://schemas.microsoft.com/office/drawing/2014/main" id="{1C6D1DA5-4687-4C2B-810B-6E8A23AE1950}"/>
              </a:ext>
            </a:extLst>
          </p:cNvPr>
          <p:cNvPicPr>
            <a:picLocks noGrp="1" noChangeAspect="1"/>
          </p:cNvPicPr>
          <p:nvPr>
            <p:ph sz="half" idx="2"/>
          </p:nvPr>
        </p:nvPicPr>
        <p:blipFill>
          <a:blip r:embed="rId3"/>
          <a:stretch>
            <a:fillRect/>
          </a:stretch>
        </p:blipFill>
        <p:spPr>
          <a:xfrm>
            <a:off x="-11852" y="3311711"/>
            <a:ext cx="5672284" cy="3601153"/>
          </a:xfrm>
        </p:spPr>
      </p:pic>
      <p:pic>
        <p:nvPicPr>
          <p:cNvPr id="24" name="Picture 23" descr="A screenshot of a cell phone&#10;&#10;Description automatically generated">
            <a:extLst>
              <a:ext uri="{FF2B5EF4-FFF2-40B4-BE49-F238E27FC236}">
                <a16:creationId xmlns:a16="http://schemas.microsoft.com/office/drawing/2014/main" id="{87CCC7DA-8F3F-4CC6-BEAE-BDB94EB17C76}"/>
              </a:ext>
            </a:extLst>
          </p:cNvPr>
          <p:cNvPicPr>
            <a:picLocks noChangeAspect="1"/>
          </p:cNvPicPr>
          <p:nvPr/>
        </p:nvPicPr>
        <p:blipFill>
          <a:blip r:embed="rId4"/>
          <a:stretch>
            <a:fillRect/>
          </a:stretch>
        </p:blipFill>
        <p:spPr>
          <a:xfrm>
            <a:off x="0" y="-15239"/>
            <a:ext cx="5658635" cy="3326950"/>
          </a:xfrm>
          <a:prstGeom prst="rect">
            <a:avLst/>
          </a:prstGeom>
        </p:spPr>
      </p:pic>
    </p:spTree>
    <p:extLst>
      <p:ext uri="{BB962C8B-B14F-4D97-AF65-F5344CB8AC3E}">
        <p14:creationId xmlns:p14="http://schemas.microsoft.com/office/powerpoint/2010/main" val="4884589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E94681D-2A4C-4A8D-B9B5-31D440D03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B65ABA3-820C-4D75-9437-9EFA1ADFE1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15" name="Rectangle 14">
            <a:extLst>
              <a:ext uri="{FF2B5EF4-FFF2-40B4-BE49-F238E27FC236}">
                <a16:creationId xmlns:a16="http://schemas.microsoft.com/office/drawing/2014/main" id="{036BF2FB-90D8-48DB-BD34-D040CDCFF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useBgFill="1">
        <p:nvSpPr>
          <p:cNvPr id="17" name="Rectangle 16">
            <a:extLst>
              <a:ext uri="{FF2B5EF4-FFF2-40B4-BE49-F238E27FC236}">
                <a16:creationId xmlns:a16="http://schemas.microsoft.com/office/drawing/2014/main" id="{E192707B-B929-41A7-9B41-E959A1C689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5" descr="A screenshot of a cell phone&#10;&#10;Description automatically generated">
            <a:extLst>
              <a:ext uri="{FF2B5EF4-FFF2-40B4-BE49-F238E27FC236}">
                <a16:creationId xmlns:a16="http://schemas.microsoft.com/office/drawing/2014/main" id="{CF567057-936A-4D3B-84FE-501369F77C59}"/>
              </a:ext>
            </a:extLst>
          </p:cNvPr>
          <p:cNvPicPr>
            <a:picLocks noGrp="1" noChangeAspect="1"/>
          </p:cNvPicPr>
          <p:nvPr>
            <p:ph idx="1"/>
          </p:nvPr>
        </p:nvPicPr>
        <p:blipFill rotWithShape="1">
          <a:blip r:embed="rId2">
            <a:alphaModFix amt="35000"/>
          </a:blip>
          <a:srcRect l="3374" r="18404"/>
          <a:stretch/>
        </p:blipFill>
        <p:spPr>
          <a:xfrm>
            <a:off x="20" y="10"/>
            <a:ext cx="12191980" cy="6857990"/>
          </a:xfrm>
          <a:prstGeom prst="rect">
            <a:avLst/>
          </a:prstGeom>
        </p:spPr>
      </p:pic>
      <p:sp>
        <p:nvSpPr>
          <p:cNvPr id="2" name="Title 1">
            <a:extLst>
              <a:ext uri="{FF2B5EF4-FFF2-40B4-BE49-F238E27FC236}">
                <a16:creationId xmlns:a16="http://schemas.microsoft.com/office/drawing/2014/main" id="{867B7A30-78BB-455B-BDA7-EF21AF941159}"/>
              </a:ext>
            </a:extLst>
          </p:cNvPr>
          <p:cNvSpPr>
            <a:spLocks noGrp="1"/>
          </p:cNvSpPr>
          <p:nvPr>
            <p:ph type="title"/>
          </p:nvPr>
        </p:nvSpPr>
        <p:spPr>
          <a:xfrm>
            <a:off x="1066800" y="642594"/>
            <a:ext cx="10058400" cy="1371600"/>
          </a:xfrm>
        </p:spPr>
        <p:txBody>
          <a:bodyPr vert="horz" lIns="91440" tIns="45720" rIns="91440" bIns="45720" rtlCol="0" anchor="ctr">
            <a:normAutofit/>
          </a:bodyPr>
          <a:lstStyle/>
          <a:p>
            <a:pPr>
              <a:lnSpc>
                <a:spcPct val="90000"/>
              </a:lnSpc>
            </a:pPr>
            <a:r>
              <a:rPr lang="en-US" sz="4800">
                <a:solidFill>
                  <a:schemeClr val="tx1">
                    <a:lumMod val="85000"/>
                    <a:lumOff val="15000"/>
                  </a:schemeClr>
                </a:solidFill>
              </a:rPr>
              <a:t>Agile Working</a:t>
            </a:r>
          </a:p>
        </p:txBody>
      </p:sp>
      <p:sp>
        <p:nvSpPr>
          <p:cNvPr id="4" name="Text Placeholder 3">
            <a:extLst>
              <a:ext uri="{FF2B5EF4-FFF2-40B4-BE49-F238E27FC236}">
                <a16:creationId xmlns:a16="http://schemas.microsoft.com/office/drawing/2014/main" id="{E23B2B09-7011-4091-B3F2-81BD13CFDC34}"/>
              </a:ext>
            </a:extLst>
          </p:cNvPr>
          <p:cNvSpPr>
            <a:spLocks noGrp="1"/>
          </p:cNvSpPr>
          <p:nvPr>
            <p:ph type="body" sz="half" idx="2"/>
          </p:nvPr>
        </p:nvSpPr>
        <p:spPr>
          <a:xfrm>
            <a:off x="1066800" y="2103120"/>
            <a:ext cx="10058400" cy="3849624"/>
          </a:xfrm>
        </p:spPr>
        <p:txBody>
          <a:bodyPr vert="horz" lIns="91440" tIns="45720" rIns="91440" bIns="45720" rtlCol="0">
            <a:normAutofit/>
          </a:bodyPr>
          <a:lstStyle/>
          <a:p>
            <a:pPr>
              <a:lnSpc>
                <a:spcPct val="100000"/>
              </a:lnSpc>
            </a:pPr>
            <a:endParaRPr lang="en-US" dirty="0"/>
          </a:p>
          <a:p>
            <a:pPr>
              <a:lnSpc>
                <a:spcPct val="100000"/>
              </a:lnSpc>
            </a:pPr>
            <a:endParaRPr lang="en-US" dirty="0"/>
          </a:p>
          <a:p>
            <a:pPr>
              <a:lnSpc>
                <a:spcPct val="100000"/>
              </a:lnSpc>
            </a:pPr>
            <a:r>
              <a:rPr lang="en-US" dirty="0"/>
              <a:t>Creating an agile work environment allows for all stakeholders and project participants to be able to keep track of tasks that have been completed and those still scheduled to be done. A Trello board facilitates this activity very well, it helps you keep track of deadlines, assignments and burndown chart.</a:t>
            </a:r>
          </a:p>
        </p:txBody>
      </p:sp>
      <p:sp>
        <p:nvSpPr>
          <p:cNvPr id="19" name="Rectangle 18">
            <a:extLst>
              <a:ext uri="{FF2B5EF4-FFF2-40B4-BE49-F238E27FC236}">
                <a16:creationId xmlns:a16="http://schemas.microsoft.com/office/drawing/2014/main" id="{8FB4235C-4505-46C7-AD8F-8769A1972F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noFill/>
          <a:ln w="6350" cap="sq" cmpd="sng" algn="ctr">
            <a:solidFill>
              <a:schemeClr val="tx1"/>
            </a:solidFill>
            <a:prstDash val="solid"/>
            <a:miter lim="800000"/>
          </a:ln>
          <a:effectLst>
            <a:softEdge rad="0"/>
          </a:effectLst>
        </p:spPr>
      </p:sp>
    </p:spTree>
    <p:extLst>
      <p:ext uri="{BB962C8B-B14F-4D97-AF65-F5344CB8AC3E}">
        <p14:creationId xmlns:p14="http://schemas.microsoft.com/office/powerpoint/2010/main" val="703450132"/>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C9295F-E638-4F61-AFE2-CF3E40556031}"/>
              </a:ext>
            </a:extLst>
          </p:cNvPr>
          <p:cNvSpPr>
            <a:spLocks noGrp="1"/>
          </p:cNvSpPr>
          <p:nvPr>
            <p:ph type="title"/>
          </p:nvPr>
        </p:nvSpPr>
        <p:spPr/>
        <p:txBody>
          <a:bodyPr>
            <a:normAutofit/>
          </a:bodyPr>
          <a:lstStyle/>
          <a:p>
            <a:pPr algn="ctr"/>
            <a:r>
              <a:rPr lang="en-US" dirty="0"/>
              <a:t>Cumulative Chart</a:t>
            </a:r>
          </a:p>
        </p:txBody>
      </p:sp>
      <p:pic>
        <p:nvPicPr>
          <p:cNvPr id="5" name="Content Placeholder 4" descr="A screenshot of a cell phone&#10;&#10;Description automatically generated">
            <a:extLst>
              <a:ext uri="{FF2B5EF4-FFF2-40B4-BE49-F238E27FC236}">
                <a16:creationId xmlns:a16="http://schemas.microsoft.com/office/drawing/2014/main" id="{32BD9550-7A53-47AC-BC09-09BA0F42A27E}"/>
              </a:ext>
            </a:extLst>
          </p:cNvPr>
          <p:cNvPicPr>
            <a:picLocks noGrp="1" noChangeAspect="1"/>
          </p:cNvPicPr>
          <p:nvPr>
            <p:ph idx="1"/>
          </p:nvPr>
        </p:nvPicPr>
        <p:blipFill>
          <a:blip r:embed="rId3"/>
          <a:stretch>
            <a:fillRect/>
          </a:stretch>
        </p:blipFill>
        <p:spPr>
          <a:xfrm>
            <a:off x="2047875" y="1936224"/>
            <a:ext cx="8198718" cy="4279182"/>
          </a:xfrm>
        </p:spPr>
      </p:pic>
    </p:spTree>
    <p:extLst>
      <p:ext uri="{BB962C8B-B14F-4D97-AF65-F5344CB8AC3E}">
        <p14:creationId xmlns:p14="http://schemas.microsoft.com/office/powerpoint/2010/main" val="204954878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04DB13E-F722-4ED6-BB00-556651E952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7B58A187-A4B1-42EB-A4C7-8635BA507B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2" name="Rectangle 11">
            <a:extLst>
              <a:ext uri="{FF2B5EF4-FFF2-40B4-BE49-F238E27FC236}">
                <a16:creationId xmlns:a16="http://schemas.microsoft.com/office/drawing/2014/main" id="{37F14E7F-3054-458C-ACF9-A8DA1757C6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4" name="Rectangle 13">
            <a:extLst>
              <a:ext uri="{FF2B5EF4-FFF2-40B4-BE49-F238E27FC236}">
                <a16:creationId xmlns:a16="http://schemas.microsoft.com/office/drawing/2014/main" id="{93747C1C-97FC-4D70-A6C8-A01FBCF5A9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6" name="Group 15">
            <a:extLst>
              <a:ext uri="{FF2B5EF4-FFF2-40B4-BE49-F238E27FC236}">
                <a16:creationId xmlns:a16="http://schemas.microsoft.com/office/drawing/2014/main" id="{E26428D7-C6F3-473D-A360-A3F5C3E8728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250180" y="1267730"/>
            <a:ext cx="1691640" cy="615934"/>
            <a:chOff x="5250180" y="1267730"/>
            <a:chExt cx="1691640" cy="615934"/>
          </a:xfrm>
        </p:grpSpPr>
        <p:cxnSp>
          <p:nvCxnSpPr>
            <p:cNvPr id="17" name="Straight Connector 16">
              <a:extLst>
                <a:ext uri="{FF2B5EF4-FFF2-40B4-BE49-F238E27FC236}">
                  <a16:creationId xmlns:a16="http://schemas.microsoft.com/office/drawing/2014/main" id="{05CDC370-AE44-4300-98BA-FE204E88176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7B15501-CB9A-4642-80EE-2876EF039EB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6AFF9525-325F-47B3-A63C-93C12253AD7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1" name="Rectangle 20">
            <a:extLst>
              <a:ext uri="{FF2B5EF4-FFF2-40B4-BE49-F238E27FC236}">
                <a16:creationId xmlns:a16="http://schemas.microsoft.com/office/drawing/2014/main" id="{6EB4BFD6-A85D-4A13-A54A-9A5C9E31C6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B5DD78E9-DE0D-47AF-A0DB-F475221E3D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2108" y="610955"/>
            <a:ext cx="10927784" cy="5636090"/>
          </a:xfrm>
          <a:prstGeom prst="rect">
            <a:avLst/>
          </a:prstGeom>
          <a:solidFill>
            <a:srgbClr val="FFFFFF"/>
          </a:solidFill>
          <a:ln w="6350" cap="flat" cmpd="sng" algn="ctr">
            <a:noFill/>
            <a:prstDash val="solid"/>
          </a:ln>
          <a:effectLst>
            <a:outerShdw blurRad="50800" algn="ctr" rotWithShape="0">
              <a:prstClr val="black">
                <a:alpha val="66000"/>
              </a:prstClr>
            </a:outerShdw>
            <a:softEdge rad="0"/>
          </a:effectLst>
        </p:spPr>
      </p:sp>
      <p:sp useBgFill="1">
        <p:nvSpPr>
          <p:cNvPr id="25" name="Rectangle 24">
            <a:extLst>
              <a:ext uri="{FF2B5EF4-FFF2-40B4-BE49-F238E27FC236}">
                <a16:creationId xmlns:a16="http://schemas.microsoft.com/office/drawing/2014/main" id="{A118D329-2010-4A15-B57C-429FFAE35B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7052" y="777240"/>
            <a:ext cx="10597896" cy="5303520"/>
          </a:xfrm>
          <a:prstGeom prst="rect">
            <a:avLst/>
          </a:prstGeom>
          <a:ln w="6350" cap="sq" cmpd="sng" algn="ctr">
            <a:solidFill>
              <a:schemeClr val="tx1">
                <a:lumMod val="75000"/>
                <a:lumOff val="25000"/>
              </a:schemeClr>
            </a:solidFill>
            <a:prstDash val="solid"/>
            <a:miter lim="800000"/>
          </a:ln>
          <a:effectLst/>
        </p:spPr>
      </p:sp>
      <p:sp>
        <p:nvSpPr>
          <p:cNvPr id="2" name="Title 1">
            <a:extLst>
              <a:ext uri="{FF2B5EF4-FFF2-40B4-BE49-F238E27FC236}">
                <a16:creationId xmlns:a16="http://schemas.microsoft.com/office/drawing/2014/main" id="{1799CEA0-8FBB-485C-861B-9C212EB63833}"/>
              </a:ext>
            </a:extLst>
          </p:cNvPr>
          <p:cNvSpPr>
            <a:spLocks noGrp="1"/>
          </p:cNvSpPr>
          <p:nvPr>
            <p:ph type="title"/>
          </p:nvPr>
        </p:nvSpPr>
        <p:spPr>
          <a:xfrm>
            <a:off x="1263520" y="1272800"/>
            <a:ext cx="6544620" cy="4312402"/>
          </a:xfrm>
        </p:spPr>
        <p:txBody>
          <a:bodyPr vert="horz" lIns="91440" tIns="45720" rIns="91440" bIns="45720" rtlCol="0" anchor="ctr">
            <a:normAutofit/>
          </a:bodyPr>
          <a:lstStyle/>
          <a:p>
            <a:pPr algn="r"/>
            <a:r>
              <a:rPr lang="en-US" dirty="0">
                <a:solidFill>
                  <a:schemeClr val="tx1"/>
                </a:solidFill>
              </a:rPr>
              <a:t>Project</a:t>
            </a:r>
          </a:p>
        </p:txBody>
      </p:sp>
      <p:sp>
        <p:nvSpPr>
          <p:cNvPr id="3" name="Text Placeholder 2">
            <a:extLst>
              <a:ext uri="{FF2B5EF4-FFF2-40B4-BE49-F238E27FC236}">
                <a16:creationId xmlns:a16="http://schemas.microsoft.com/office/drawing/2014/main" id="{323C33BF-E439-41E4-9929-81EFDDA01CA5}"/>
              </a:ext>
            </a:extLst>
          </p:cNvPr>
          <p:cNvSpPr>
            <a:spLocks noGrp="1"/>
          </p:cNvSpPr>
          <p:nvPr>
            <p:ph type="body" idx="1"/>
          </p:nvPr>
        </p:nvSpPr>
        <p:spPr>
          <a:xfrm>
            <a:off x="8473440" y="1272800"/>
            <a:ext cx="2481307" cy="4312402"/>
          </a:xfrm>
        </p:spPr>
        <p:txBody>
          <a:bodyPr vert="horz" lIns="91440" tIns="45720" rIns="91440" bIns="45720" rtlCol="0" anchor="ctr">
            <a:normAutofit/>
          </a:bodyPr>
          <a:lstStyle/>
          <a:p>
            <a:pPr algn="l">
              <a:lnSpc>
                <a:spcPct val="100000"/>
              </a:lnSpc>
              <a:spcBef>
                <a:spcPts val="0"/>
              </a:spcBef>
              <a:spcAft>
                <a:spcPts val="600"/>
              </a:spcAft>
            </a:pPr>
            <a:r>
              <a:rPr lang="en-US" sz="2000" spc="80" dirty="0"/>
              <a:t>Database</a:t>
            </a:r>
          </a:p>
          <a:p>
            <a:pPr algn="l">
              <a:lnSpc>
                <a:spcPct val="100000"/>
              </a:lnSpc>
              <a:spcBef>
                <a:spcPts val="0"/>
              </a:spcBef>
              <a:spcAft>
                <a:spcPts val="600"/>
              </a:spcAft>
            </a:pPr>
            <a:r>
              <a:rPr lang="en-US" sz="2000" spc="80" dirty="0"/>
              <a:t>ERD</a:t>
            </a:r>
          </a:p>
          <a:p>
            <a:pPr algn="l">
              <a:lnSpc>
                <a:spcPct val="100000"/>
              </a:lnSpc>
              <a:spcBef>
                <a:spcPts val="0"/>
              </a:spcBef>
              <a:spcAft>
                <a:spcPts val="600"/>
              </a:spcAft>
            </a:pPr>
            <a:r>
              <a:rPr lang="en-US" sz="2000" spc="80" dirty="0"/>
              <a:t>Application</a:t>
            </a:r>
          </a:p>
          <a:p>
            <a:pPr algn="l">
              <a:lnSpc>
                <a:spcPct val="100000"/>
              </a:lnSpc>
              <a:spcBef>
                <a:spcPts val="0"/>
              </a:spcBef>
              <a:spcAft>
                <a:spcPts val="600"/>
              </a:spcAft>
            </a:pPr>
            <a:r>
              <a:rPr lang="en-US" sz="2000" spc="80" dirty="0"/>
              <a:t>Demonstration</a:t>
            </a:r>
          </a:p>
          <a:p>
            <a:pPr algn="l">
              <a:lnSpc>
                <a:spcPct val="100000"/>
              </a:lnSpc>
              <a:spcBef>
                <a:spcPts val="0"/>
              </a:spcBef>
              <a:spcAft>
                <a:spcPts val="600"/>
              </a:spcAft>
            </a:pPr>
            <a:r>
              <a:rPr lang="en-US" sz="2000" spc="80" dirty="0"/>
              <a:t>Unit Testing</a:t>
            </a:r>
          </a:p>
          <a:p>
            <a:pPr algn="l">
              <a:lnSpc>
                <a:spcPct val="100000"/>
              </a:lnSpc>
              <a:spcBef>
                <a:spcPts val="0"/>
              </a:spcBef>
              <a:spcAft>
                <a:spcPts val="600"/>
              </a:spcAft>
            </a:pPr>
            <a:endParaRPr lang="en-US" sz="2000" spc="80" dirty="0"/>
          </a:p>
        </p:txBody>
      </p:sp>
      <p:cxnSp>
        <p:nvCxnSpPr>
          <p:cNvPr id="27" name="Straight Connector 26">
            <a:extLst>
              <a:ext uri="{FF2B5EF4-FFF2-40B4-BE49-F238E27FC236}">
                <a16:creationId xmlns:a16="http://schemas.microsoft.com/office/drawing/2014/main" id="{994262BC-EE98-4BD6-82DB-4955E8DCC29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29872" y="2057401"/>
            <a:ext cx="0" cy="274320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987844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1E94681D-2A4C-4A8D-B9B5-31D440D03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ACC34E14-7009-4770-92C3-8FA9DFFCC1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32" name="Rectangle 31">
            <a:extLst>
              <a:ext uri="{FF2B5EF4-FFF2-40B4-BE49-F238E27FC236}">
                <a16:creationId xmlns:a16="http://schemas.microsoft.com/office/drawing/2014/main" id="{B7F09AB8-ED40-4351-A581-146415B87E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useBgFill="1">
        <p:nvSpPr>
          <p:cNvPr id="34" name="Rectangle 33">
            <a:extLst>
              <a:ext uri="{FF2B5EF4-FFF2-40B4-BE49-F238E27FC236}">
                <a16:creationId xmlns:a16="http://schemas.microsoft.com/office/drawing/2014/main" id="{26C4D022-E2BC-435F-9CDB-44DC57C070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5" descr="A screen shot of a computer&#10;&#10;Description automatically generated">
            <a:extLst>
              <a:ext uri="{FF2B5EF4-FFF2-40B4-BE49-F238E27FC236}">
                <a16:creationId xmlns:a16="http://schemas.microsoft.com/office/drawing/2014/main" id="{430E6C88-C1B2-40AA-AE5C-FF9E94E88CAF}"/>
              </a:ext>
            </a:extLst>
          </p:cNvPr>
          <p:cNvPicPr>
            <a:picLocks noGrp="1" noChangeAspect="1"/>
          </p:cNvPicPr>
          <p:nvPr>
            <p:ph sz="half" idx="1"/>
          </p:nvPr>
        </p:nvPicPr>
        <p:blipFill rotWithShape="1">
          <a:blip r:embed="rId2"/>
          <a:srcRect r="13291" b="3"/>
          <a:stretch/>
        </p:blipFill>
        <p:spPr>
          <a:xfrm>
            <a:off x="20" y="10"/>
            <a:ext cx="5663460" cy="3428990"/>
          </a:xfrm>
          <a:prstGeom prst="rect">
            <a:avLst/>
          </a:prstGeom>
        </p:spPr>
      </p:pic>
      <p:sp>
        <p:nvSpPr>
          <p:cNvPr id="36" name="Rectangle 35">
            <a:extLst>
              <a:ext uri="{FF2B5EF4-FFF2-40B4-BE49-F238E27FC236}">
                <a16:creationId xmlns:a16="http://schemas.microsoft.com/office/drawing/2014/main" id="{C926CAD6-45B1-4A85-A196-E722067B1D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3480" y="0"/>
            <a:ext cx="6525472" cy="6858000"/>
          </a:xfrm>
          <a:prstGeom prst="rect">
            <a:avLst/>
          </a:prstGeom>
          <a:solidFill>
            <a:schemeClr val="bg1">
              <a:lumMod val="75000"/>
              <a:lumOff val="25000"/>
            </a:schemeClr>
          </a:solidFill>
          <a:ln w="6350" cap="sq" cmpd="sng" algn="ctr">
            <a:noFill/>
            <a:prstDash val="solid"/>
            <a:miter lim="800000"/>
          </a:ln>
          <a:effectLst/>
        </p:spPr>
      </p:sp>
      <p:sp>
        <p:nvSpPr>
          <p:cNvPr id="38" name="Rectangle 37">
            <a:extLst>
              <a:ext uri="{FF2B5EF4-FFF2-40B4-BE49-F238E27FC236}">
                <a16:creationId xmlns:a16="http://schemas.microsoft.com/office/drawing/2014/main" id="{0E0936D5-2DCE-48A4-93BC-BA7861B4E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81848" y="320040"/>
            <a:ext cx="5888736" cy="6217920"/>
          </a:xfrm>
          <a:prstGeom prst="rect">
            <a:avLst/>
          </a:prstGeom>
          <a:noFill/>
          <a:ln w="6350" cap="sq" cmpd="sng" algn="ctr">
            <a:solidFill>
              <a:schemeClr val="tx1"/>
            </a:solidFill>
            <a:prstDash val="solid"/>
            <a:miter lim="800000"/>
          </a:ln>
          <a:effectLst>
            <a:softEdge rad="0"/>
          </a:effectLst>
        </p:spPr>
      </p:sp>
      <p:sp>
        <p:nvSpPr>
          <p:cNvPr id="2" name="Title 1">
            <a:extLst>
              <a:ext uri="{FF2B5EF4-FFF2-40B4-BE49-F238E27FC236}">
                <a16:creationId xmlns:a16="http://schemas.microsoft.com/office/drawing/2014/main" id="{68319F01-D106-4987-8907-468DA29AE093}"/>
              </a:ext>
            </a:extLst>
          </p:cNvPr>
          <p:cNvSpPr>
            <a:spLocks noGrp="1"/>
          </p:cNvSpPr>
          <p:nvPr>
            <p:ph type="title"/>
          </p:nvPr>
        </p:nvSpPr>
        <p:spPr>
          <a:xfrm>
            <a:off x="6303580" y="642594"/>
            <a:ext cx="5245269" cy="1371600"/>
          </a:xfrm>
        </p:spPr>
        <p:txBody>
          <a:bodyPr vert="horz" lIns="91440" tIns="45720" rIns="91440" bIns="45720" rtlCol="0" anchor="ctr">
            <a:normAutofit/>
          </a:bodyPr>
          <a:lstStyle/>
          <a:p>
            <a:r>
              <a:rPr lang="en-US">
                <a:solidFill>
                  <a:schemeClr val="tx1"/>
                </a:solidFill>
              </a:rPr>
              <a:t>Database</a:t>
            </a:r>
          </a:p>
        </p:txBody>
      </p:sp>
      <p:pic>
        <p:nvPicPr>
          <p:cNvPr id="10" name="Picture 9" descr="A screenshot of a cell phone&#10;&#10;Description automatically generated">
            <a:extLst>
              <a:ext uri="{FF2B5EF4-FFF2-40B4-BE49-F238E27FC236}">
                <a16:creationId xmlns:a16="http://schemas.microsoft.com/office/drawing/2014/main" id="{7A521F1D-BE7A-4BC9-B36E-1D8DAC4C5BF7}"/>
              </a:ext>
            </a:extLst>
          </p:cNvPr>
          <p:cNvPicPr>
            <a:picLocks noChangeAspect="1"/>
          </p:cNvPicPr>
          <p:nvPr/>
        </p:nvPicPr>
        <p:blipFill rotWithShape="1">
          <a:blip r:embed="rId3"/>
          <a:srcRect r="-1" b="4774"/>
          <a:stretch/>
        </p:blipFill>
        <p:spPr>
          <a:xfrm>
            <a:off x="20" y="3429000"/>
            <a:ext cx="5663460" cy="3429000"/>
          </a:xfrm>
          <a:prstGeom prst="rect">
            <a:avLst/>
          </a:prstGeom>
        </p:spPr>
      </p:pic>
      <p:sp>
        <p:nvSpPr>
          <p:cNvPr id="4" name="Text Placeholder 3">
            <a:extLst>
              <a:ext uri="{FF2B5EF4-FFF2-40B4-BE49-F238E27FC236}">
                <a16:creationId xmlns:a16="http://schemas.microsoft.com/office/drawing/2014/main" id="{9863D6A5-9B96-4889-B8AC-D33BD2ECC6F0}"/>
              </a:ext>
            </a:extLst>
          </p:cNvPr>
          <p:cNvSpPr>
            <a:spLocks noGrp="1"/>
          </p:cNvSpPr>
          <p:nvPr>
            <p:ph sz="half" idx="2"/>
          </p:nvPr>
        </p:nvSpPr>
        <p:spPr>
          <a:xfrm>
            <a:off x="6303580" y="2103120"/>
            <a:ext cx="5245269" cy="3931920"/>
          </a:xfrm>
        </p:spPr>
        <p:txBody>
          <a:bodyPr vert="horz" lIns="91440" tIns="45720" rIns="91440" bIns="45720" rtlCol="0">
            <a:normAutofit/>
          </a:bodyPr>
          <a:lstStyle/>
          <a:p>
            <a:pPr>
              <a:lnSpc>
                <a:spcPct val="100000"/>
              </a:lnSpc>
            </a:pPr>
            <a:r>
              <a:rPr lang="en-US"/>
              <a:t>In order to start this project a databases was needed; this was done using MySQL cmd.</a:t>
            </a:r>
          </a:p>
          <a:p>
            <a:pPr>
              <a:lnSpc>
                <a:spcPct val="100000"/>
              </a:lnSpc>
            </a:pPr>
            <a:r>
              <a:rPr lang="en-US"/>
              <a:t>The database comprised of 3 Tables labelled as follows:</a:t>
            </a:r>
          </a:p>
          <a:p>
            <a:pPr marL="285750">
              <a:lnSpc>
                <a:spcPct val="100000"/>
              </a:lnSpc>
            </a:pPr>
            <a:r>
              <a:rPr lang="en-US"/>
              <a:t>Customer</a:t>
            </a:r>
          </a:p>
          <a:p>
            <a:pPr marL="285750">
              <a:lnSpc>
                <a:spcPct val="100000"/>
              </a:lnSpc>
            </a:pPr>
            <a:r>
              <a:rPr lang="en-US"/>
              <a:t>Products</a:t>
            </a:r>
          </a:p>
          <a:p>
            <a:pPr marL="285750">
              <a:lnSpc>
                <a:spcPct val="100000"/>
              </a:lnSpc>
            </a:pPr>
            <a:r>
              <a:rPr lang="en-US"/>
              <a:t>Orders</a:t>
            </a:r>
          </a:p>
          <a:p>
            <a:pPr>
              <a:lnSpc>
                <a:spcPct val="100000"/>
              </a:lnSpc>
            </a:pPr>
            <a:r>
              <a:rPr lang="en-US"/>
              <a:t>These tables where then filled with dummy data to test that they had been constructed correctly.</a:t>
            </a:r>
          </a:p>
        </p:txBody>
      </p:sp>
    </p:spTree>
    <p:extLst>
      <p:ext uri="{BB962C8B-B14F-4D97-AF65-F5344CB8AC3E}">
        <p14:creationId xmlns:p14="http://schemas.microsoft.com/office/powerpoint/2010/main" val="26286507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E94681D-2A4C-4A8D-B9B5-31D440D03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4B7AC44-1B7B-4F09-9AA4-3DFDEC575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15" name="Rectangle 14">
            <a:extLst>
              <a:ext uri="{FF2B5EF4-FFF2-40B4-BE49-F238E27FC236}">
                <a16:creationId xmlns:a16="http://schemas.microsoft.com/office/drawing/2014/main" id="{6683E473-94FF-4ACE-9433-1F14799E89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17" name="Rectangle 16">
            <a:extLst>
              <a:ext uri="{FF2B5EF4-FFF2-40B4-BE49-F238E27FC236}">
                <a16:creationId xmlns:a16="http://schemas.microsoft.com/office/drawing/2014/main" id="{4E9EDDFA-8F05-462B-8D3E-5B9C4FBC73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1"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5" descr="A screenshot of a cell phone&#10;&#10;Description automatically generated">
            <a:extLst>
              <a:ext uri="{FF2B5EF4-FFF2-40B4-BE49-F238E27FC236}">
                <a16:creationId xmlns:a16="http://schemas.microsoft.com/office/drawing/2014/main" id="{54C186ED-CAD8-4F28-9708-D1E8EB48BE0D}"/>
              </a:ext>
            </a:extLst>
          </p:cNvPr>
          <p:cNvPicPr>
            <a:picLocks noGrp="1" noChangeAspect="1"/>
          </p:cNvPicPr>
          <p:nvPr>
            <p:ph idx="1"/>
          </p:nvPr>
        </p:nvPicPr>
        <p:blipFill>
          <a:blip r:embed="rId2"/>
          <a:stretch>
            <a:fillRect/>
          </a:stretch>
        </p:blipFill>
        <p:spPr>
          <a:xfrm>
            <a:off x="1272093" y="727628"/>
            <a:ext cx="4278286" cy="5415552"/>
          </a:xfrm>
          <a:prstGeom prst="rect">
            <a:avLst/>
          </a:prstGeom>
        </p:spPr>
      </p:pic>
      <p:sp>
        <p:nvSpPr>
          <p:cNvPr id="19" name="Rectangle 18">
            <a:extLst>
              <a:ext uri="{FF2B5EF4-FFF2-40B4-BE49-F238E27FC236}">
                <a16:creationId xmlns:a16="http://schemas.microsoft.com/office/drawing/2014/main" id="{143F9A23-3237-4ED6-A1E9-C0E6530E05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21267" y="255102"/>
            <a:ext cx="5342133" cy="6361598"/>
          </a:xfrm>
          <a:prstGeom prst="rect">
            <a:avLst/>
          </a:prstGeom>
          <a:solidFill>
            <a:schemeClr val="bg1">
              <a:lumMod val="7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63CD46D-4335-4BA4-842A-BF835A99CB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69100" y="393365"/>
            <a:ext cx="5018211" cy="6035547"/>
          </a:xfrm>
          <a:prstGeom prst="rect">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623B298-7CDC-4A6F-8505-6D84627D3487}"/>
              </a:ext>
            </a:extLst>
          </p:cNvPr>
          <p:cNvSpPr>
            <a:spLocks noGrp="1"/>
          </p:cNvSpPr>
          <p:nvPr>
            <p:ph type="title"/>
          </p:nvPr>
        </p:nvSpPr>
        <p:spPr>
          <a:xfrm>
            <a:off x="7064082" y="642594"/>
            <a:ext cx="4472921" cy="1371600"/>
          </a:xfrm>
        </p:spPr>
        <p:txBody>
          <a:bodyPr vert="horz" lIns="91440" tIns="45720" rIns="91440" bIns="45720" rtlCol="0" anchor="ctr">
            <a:normAutofit/>
          </a:bodyPr>
          <a:lstStyle/>
          <a:p>
            <a:pPr>
              <a:lnSpc>
                <a:spcPct val="90000"/>
              </a:lnSpc>
            </a:pPr>
            <a:r>
              <a:rPr lang="en-US" sz="3400" b="1">
                <a:solidFill>
                  <a:schemeClr val="tx1">
                    <a:lumMod val="85000"/>
                    <a:lumOff val="15000"/>
                  </a:schemeClr>
                </a:solidFill>
              </a:rPr>
              <a:t>ERD</a:t>
            </a:r>
            <a:r>
              <a:rPr lang="en-US" sz="3400">
                <a:solidFill>
                  <a:schemeClr val="tx1">
                    <a:lumMod val="85000"/>
                    <a:lumOff val="15000"/>
                  </a:schemeClr>
                </a:solidFill>
              </a:rPr>
              <a:t> (entity relationship diagram)</a:t>
            </a:r>
          </a:p>
        </p:txBody>
      </p:sp>
      <p:sp>
        <p:nvSpPr>
          <p:cNvPr id="4" name="Text Placeholder 3">
            <a:extLst>
              <a:ext uri="{FF2B5EF4-FFF2-40B4-BE49-F238E27FC236}">
                <a16:creationId xmlns:a16="http://schemas.microsoft.com/office/drawing/2014/main" id="{8E812105-C396-470D-A854-5D4951FAC1F2}"/>
              </a:ext>
            </a:extLst>
          </p:cNvPr>
          <p:cNvSpPr>
            <a:spLocks noGrp="1"/>
          </p:cNvSpPr>
          <p:nvPr>
            <p:ph type="body" sz="half" idx="2"/>
          </p:nvPr>
        </p:nvSpPr>
        <p:spPr>
          <a:xfrm>
            <a:off x="7064082" y="2103120"/>
            <a:ext cx="4472922" cy="3931920"/>
          </a:xfrm>
        </p:spPr>
        <p:txBody>
          <a:bodyPr vert="horz" lIns="91440" tIns="45720" rIns="91440" bIns="45720" rtlCol="0">
            <a:normAutofit/>
          </a:bodyPr>
          <a:lstStyle/>
          <a:p>
            <a:pPr indent="-182880">
              <a:lnSpc>
                <a:spcPct val="100000"/>
              </a:lnSpc>
              <a:buFont typeface="Garamond" pitchFamily="18" charset="0"/>
              <a:buChar char="◦"/>
            </a:pPr>
            <a:r>
              <a:rPr lang="en-US" dirty="0"/>
              <a:t> An Entity Relationship Diagram shows entities also known as tables in a database and how they relate to each other within the database. It is always good practice in database design to include an Entity Relationship Diagram, as I will allow the business to clearly see how data from one table affects the data required in another.</a:t>
            </a:r>
          </a:p>
        </p:txBody>
      </p:sp>
    </p:spTree>
    <p:extLst>
      <p:ext uri="{BB962C8B-B14F-4D97-AF65-F5344CB8AC3E}">
        <p14:creationId xmlns:p14="http://schemas.microsoft.com/office/powerpoint/2010/main" val="5734980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VTI">
  <a:themeElements>
    <a:clrScheme name="Median">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Savon">
      <a:majorFont>
        <a:latin typeface="Avenir Next LT Pro Light"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venir Next LT Pro"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80000"/>
                <a:shade val="100000"/>
                <a:satMod val="300000"/>
              </a:schemeClr>
            </a:gs>
            <a:gs pos="100000">
              <a:schemeClr val="phClr">
                <a:tint val="100000"/>
                <a:shade val="30000"/>
                <a:satMod val="200000"/>
              </a:schemeClr>
            </a:gs>
          </a:gsLst>
          <a:path path="circle">
            <a:fillToRect l="50000" t="50000" r="50000" b="50000"/>
          </a:path>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SavonVTI" id="{A72E8C35-66DD-49F8-AF66-813F19B983AE}" vid="{93CCBC76-B7A1-4C3D-93EA-5CE34C4670F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themeOverride>
</file>

<file path=ppt/theme/themeOverride2.xml><?xml version="1.0" encoding="utf-8"?>
<a:themeOverride xmlns:a="http://schemas.openxmlformats.org/drawingml/2006/main">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975FBC4-9D33-46BE-911D-419763BA9AF9}">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294F055B-D391-44D3-A87A-BCD07BD5A31C}">
  <ds:schemaRefs>
    <ds:schemaRef ds:uri="http://schemas.microsoft.com/sharepoint/v3/contenttype/forms"/>
  </ds:schemaRefs>
</ds:datastoreItem>
</file>

<file path=customXml/itemProps3.xml><?xml version="1.0" encoding="utf-8"?>
<ds:datastoreItem xmlns:ds="http://schemas.openxmlformats.org/officeDocument/2006/customXml" ds:itemID="{26DBD101-FC0A-4B21-82B0-57CAA7AEEC7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0</TotalTime>
  <Words>514</Words>
  <Application>Microsoft Office PowerPoint</Application>
  <PresentationFormat>Widescreen</PresentationFormat>
  <Paragraphs>51</Paragraphs>
  <Slides>12</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Arial</vt:lpstr>
      <vt:lpstr>Avenir Next LT Pro</vt:lpstr>
      <vt:lpstr>Avenir Next LT Pro Light</vt:lpstr>
      <vt:lpstr>Calibri</vt:lpstr>
      <vt:lpstr>Garamond</vt:lpstr>
      <vt:lpstr>SavonVTI</vt:lpstr>
      <vt:lpstr>Fundamentals: Cantu Hair Care </vt:lpstr>
      <vt:lpstr>Scope</vt:lpstr>
      <vt:lpstr>BOSCARD</vt:lpstr>
      <vt:lpstr>Risk Assessments</vt:lpstr>
      <vt:lpstr>Agile Working</vt:lpstr>
      <vt:lpstr>Cumulative Chart</vt:lpstr>
      <vt:lpstr>Project</vt:lpstr>
      <vt:lpstr>Database</vt:lpstr>
      <vt:lpstr>ERD (entity relationship diagram)</vt:lpstr>
      <vt:lpstr>Application</vt:lpstr>
      <vt:lpstr>Unit Testing</vt:lpstr>
      <vt:lpstr>Reflection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2020-05-22T10:55:41Z</dcterms:created>
  <dcterms:modified xsi:type="dcterms:W3CDTF">2020-05-22T12:36:55Z</dcterms:modified>
</cp:coreProperties>
</file>